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92" r:id="rId2"/>
    <p:sldId id="332" r:id="rId3"/>
    <p:sldId id="295" r:id="rId4"/>
    <p:sldId id="323" r:id="rId5"/>
    <p:sldId id="324" r:id="rId6"/>
    <p:sldId id="325" r:id="rId7"/>
    <p:sldId id="326" r:id="rId8"/>
    <p:sldId id="327" r:id="rId9"/>
    <p:sldId id="328" r:id="rId10"/>
    <p:sldId id="329" r:id="rId11"/>
    <p:sldId id="330" r:id="rId12"/>
    <p:sldId id="331" r:id="rId13"/>
    <p:sldId id="32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65432" autoAdjust="0"/>
  </p:normalViewPr>
  <p:slideViewPr>
    <p:cSldViewPr>
      <p:cViewPr varScale="1">
        <p:scale>
          <a:sx n="47" d="100"/>
          <a:sy n="47"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0334C2-9A7D-4A2E-A91F-8329AFBEECB2}" type="datetimeFigureOut">
              <a:rPr lang="en-US"/>
              <a:pPr>
                <a:defRPr/>
              </a:pPr>
              <a:t>9/4/2014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5BE580-F064-4184-B02D-487DE5EEC5CA}" type="slidenum">
              <a:rPr lang="en-US"/>
              <a:pPr>
                <a:defRPr/>
              </a:pPr>
              <a:t>‹#›</a:t>
            </a:fld>
            <a:endParaRPr lang="en-US"/>
          </a:p>
        </p:txBody>
      </p:sp>
    </p:spTree>
    <p:extLst>
      <p:ext uri="{BB962C8B-B14F-4D97-AF65-F5344CB8AC3E}">
        <p14:creationId xmlns:p14="http://schemas.microsoft.com/office/powerpoint/2010/main" val="342656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Have students write/type vocabulary words and terms down. Explain in class.</a:t>
            </a: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42EF9E24-8A42-4202-B02C-C67F923D6466}" type="slidenum">
              <a:rPr lang="en-US">
                <a:latin typeface="Calibri" pitchFamily="34" charset="0"/>
              </a:rPr>
              <a:pPr fontAlgn="base">
                <a:spcBef>
                  <a:spcPct val="0"/>
                </a:spcBef>
                <a:spcAft>
                  <a:spcPct val="0"/>
                </a:spcAft>
              </a:pPr>
              <a:t>4</a:t>
            </a:fld>
            <a:endParaRPr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BD858-FFFA-456B-9EF7-C379D0947920}" type="slidenum">
              <a:rPr lang="en-US"/>
              <a:pPr/>
              <a:t>13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Early households were self-sufficient. They were able to maintain themselves without any outside assistance. They grew crops and raised livestock and made their own clothing. In the early era of commerce, people began to barter. For example, the bread baker would exchange his bread with the candle maker. Soon bartering became too difficult and people began to sell their products for something everyone valued. Gold.</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F4C95755-3285-461C-BF5D-7A1AB82850E5}" type="slidenum">
              <a:rPr lang="en-US">
                <a:latin typeface="Calibri" pitchFamily="34" charset="0"/>
              </a:rPr>
              <a:pPr fontAlgn="base">
                <a:spcBef>
                  <a:spcPct val="0"/>
                </a:spcBef>
                <a:spcAft>
                  <a:spcPct val="0"/>
                </a:spcAft>
              </a:pPr>
              <a:t>5</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Industrial Revolution changed American economy. A middle class grew by the economic growth of regular wages from factory jobs, started to form. By 1850, the “dailies”, was estimated at one million copies per day. Newspapers sold ads and collected payment from advertisers. This new opportunity was eagerly embraced by merchants.</a:t>
            </a: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E3BFCB9B-1A5C-496A-B4EC-73CF51F2FB9B}" type="slidenum">
              <a:rPr lang="en-US">
                <a:latin typeface="Calibri" pitchFamily="34" charset="0"/>
              </a:rPr>
              <a:pPr fontAlgn="base">
                <a:spcBef>
                  <a:spcPct val="0"/>
                </a:spcBef>
                <a:spcAft>
                  <a:spcPct val="0"/>
                </a:spcAft>
              </a:pPr>
              <a:t>6</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1900s – Advertising became a full-fledged industry. Consumer culture was in the norm, and advertising agencies were founded, thus creating brand names. The 1920s – People enjoyed life. The style of ads were much more visual, showing a lifestyle and people enjoying products. The 1930s – The public saw advertising as something bad, as people blamed big business and greed for creating the depression. The 1940s – Radios in homes quadrupled to 51 million. Radio was very popular, with news and entertainment filling households everywhere. Families would gather around the radio to listen to their favorite programs nightly. 1950s – Ads circulated around the youth culture, ad companies resulted in creating the first “kid” and “teen” markets.</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530A3F35-CEF7-4920-AB98-FD85AB502C95}" type="slidenum">
              <a:rPr lang="en-US">
                <a:latin typeface="Calibri" pitchFamily="34" charset="0"/>
              </a:rPr>
              <a:pPr fontAlgn="base">
                <a:spcBef>
                  <a:spcPct val="0"/>
                </a:spcBef>
                <a:spcAft>
                  <a:spcPct val="0"/>
                </a:spcAft>
              </a:pPr>
              <a:t>7</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Though ads had the look of the 60s, ads were slow to respond to the social revolution going on. Ads portrayed women as objects and minorities in subservient roles. The creative revolution was about self-awareness. Ads promoted rebellion like the times, and advertisers realized they could successfully attach to youth, hipness, and revolution.</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D7B411CB-5679-4847-AD9C-6FA54D4D56F2}" type="slidenum">
              <a:rPr lang="en-US">
                <a:latin typeface="Calibri" pitchFamily="34" charset="0"/>
              </a:rPr>
              <a:pPr fontAlgn="base">
                <a:spcBef>
                  <a:spcPct val="0"/>
                </a:spcBef>
                <a:spcAft>
                  <a:spcPct val="0"/>
                </a:spcAft>
              </a:pPr>
              <a:t>8</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feminist movement began and advertising started to include women and minorities in powerful roles. Families in America would tune into their favorite shows and eat dinner in front of the TV. More families started to purchase packaged food instead of cooking at home.</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55F09830-8F98-4DF4-9C3C-AB35E99D66AE}" type="slidenum">
              <a:rPr lang="en-US">
                <a:latin typeface="Calibri" pitchFamily="34" charset="0"/>
              </a:rPr>
              <a:pPr fontAlgn="base">
                <a:spcBef>
                  <a:spcPct val="0"/>
                </a:spcBef>
                <a:spcAft>
                  <a:spcPct val="0"/>
                </a:spcAft>
              </a:pPr>
              <a:t>9</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Consumers had lots of money and spent it! Greed was good, stuff was good, and advertising was very good. Advertising was social and value conscious but had a conservative spin on it. The 1980s were about designer labels and designer advertising to upper social classes. MTV changed the way Americans watch television, introducing a station on 24 hours a day showing music videos. This was also the age of the infomercial, a long advertisement that looks like a talk show or a demonstration. Products from car wax and body building equipment to cosmetics were all done in infomercial form. Have students name a few infomercials they have seen.</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FDE28745-05A1-4C86-9D51-F5F429D5E21A}" type="slidenum">
              <a:rPr lang="en-US">
                <a:latin typeface="Calibri" pitchFamily="34" charset="0"/>
              </a:rPr>
              <a:pPr fontAlgn="base">
                <a:spcBef>
                  <a:spcPct val="0"/>
                </a:spcBef>
                <a:spcAft>
                  <a:spcPct val="0"/>
                </a:spcAft>
              </a:pPr>
              <a:t>10</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average consumer was media-savvy and knew advertising. Large companies expressed concerns in the advertising industry about the World Wide Web killing traditional advertising. To some degree they were right. What did change is the amount of people running the advertising agencies? They now have less staff. When companies started to advertise on websites, they were concerned about building brand relationships and if consumers were “clicking” past them.</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A88C4640-E8C1-4352-B7AC-5A554C3CCF31}" type="slidenum">
              <a:rPr lang="en-US">
                <a:latin typeface="Calibri" pitchFamily="34" charset="0"/>
              </a:rPr>
              <a:pPr fontAlgn="base">
                <a:spcBef>
                  <a:spcPct val="0"/>
                </a:spcBef>
                <a:spcAft>
                  <a:spcPct val="0"/>
                </a:spcAft>
              </a:pPr>
              <a:t>11</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Consumers are self-aware and self-sufficient. There have been huge technological changes during the early year of the 21</a:t>
            </a:r>
            <a:r>
              <a:rPr lang="en-US" baseline="30000" smtClean="0"/>
              <a:t>st</a:t>
            </a:r>
            <a:r>
              <a:rPr lang="en-US" smtClean="0"/>
              <a:t> century, to point of being somewhat frightening. The Internet has taken ads to a global market, and business can be done from anywhere in the world. Consumers began to have a negative attitude with all of the advertising and turned to Digital Video Recorders (DVR). With this technology, consumers can choose to skip the commercials. Ask students how many of them have DVRs? How many skip the commercials?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cs typeface="Arial" pitchFamily="34" charset="0"/>
              </a:defRPr>
            </a:lvl1pPr>
            <a:lvl2pPr marL="730171" indent="-280835">
              <a:defRPr>
                <a:solidFill>
                  <a:schemeClr val="tx1"/>
                </a:solidFill>
                <a:latin typeface="Book Antiqua" pitchFamily="18" charset="0"/>
                <a:cs typeface="Arial" pitchFamily="34" charset="0"/>
              </a:defRPr>
            </a:lvl2pPr>
            <a:lvl3pPr marL="1123340" indent="-224668">
              <a:defRPr>
                <a:solidFill>
                  <a:schemeClr val="tx1"/>
                </a:solidFill>
                <a:latin typeface="Book Antiqua" pitchFamily="18" charset="0"/>
                <a:cs typeface="Arial" pitchFamily="34" charset="0"/>
              </a:defRPr>
            </a:lvl3pPr>
            <a:lvl4pPr marL="1572677" indent="-224668">
              <a:defRPr>
                <a:solidFill>
                  <a:schemeClr val="tx1"/>
                </a:solidFill>
                <a:latin typeface="Book Antiqua" pitchFamily="18" charset="0"/>
                <a:cs typeface="Arial" pitchFamily="34" charset="0"/>
              </a:defRPr>
            </a:lvl4pPr>
            <a:lvl5pPr marL="2022013" indent="-224668">
              <a:defRPr>
                <a:solidFill>
                  <a:schemeClr val="tx1"/>
                </a:solidFill>
                <a:latin typeface="Book Antiqua" pitchFamily="18" charset="0"/>
                <a:cs typeface="Arial" pitchFamily="34" charset="0"/>
              </a:defRPr>
            </a:lvl5pPr>
            <a:lvl6pPr marL="2471349" indent="-224668" fontAlgn="base">
              <a:spcBef>
                <a:spcPct val="0"/>
              </a:spcBef>
              <a:spcAft>
                <a:spcPct val="0"/>
              </a:spcAft>
              <a:defRPr>
                <a:solidFill>
                  <a:schemeClr val="tx1"/>
                </a:solidFill>
                <a:latin typeface="Book Antiqua" pitchFamily="18" charset="0"/>
                <a:cs typeface="Arial" pitchFamily="34" charset="0"/>
              </a:defRPr>
            </a:lvl6pPr>
            <a:lvl7pPr marL="2920685" indent="-224668" fontAlgn="base">
              <a:spcBef>
                <a:spcPct val="0"/>
              </a:spcBef>
              <a:spcAft>
                <a:spcPct val="0"/>
              </a:spcAft>
              <a:defRPr>
                <a:solidFill>
                  <a:schemeClr val="tx1"/>
                </a:solidFill>
                <a:latin typeface="Book Antiqua" pitchFamily="18" charset="0"/>
                <a:cs typeface="Arial" pitchFamily="34" charset="0"/>
              </a:defRPr>
            </a:lvl7pPr>
            <a:lvl8pPr marL="3370021" indent="-224668" fontAlgn="base">
              <a:spcBef>
                <a:spcPct val="0"/>
              </a:spcBef>
              <a:spcAft>
                <a:spcPct val="0"/>
              </a:spcAft>
              <a:defRPr>
                <a:solidFill>
                  <a:schemeClr val="tx1"/>
                </a:solidFill>
                <a:latin typeface="Book Antiqua" pitchFamily="18" charset="0"/>
                <a:cs typeface="Arial" pitchFamily="34" charset="0"/>
              </a:defRPr>
            </a:lvl8pPr>
            <a:lvl9pPr marL="3819357" indent="-224668" fontAlgn="base">
              <a:spcBef>
                <a:spcPct val="0"/>
              </a:spcBef>
              <a:spcAft>
                <a:spcPct val="0"/>
              </a:spcAft>
              <a:defRPr>
                <a:solidFill>
                  <a:schemeClr val="tx1"/>
                </a:solidFill>
                <a:latin typeface="Book Antiqua" pitchFamily="18" charset="0"/>
                <a:cs typeface="Arial" pitchFamily="34" charset="0"/>
              </a:defRPr>
            </a:lvl9pPr>
          </a:lstStyle>
          <a:p>
            <a:pPr fontAlgn="base">
              <a:spcBef>
                <a:spcPct val="0"/>
              </a:spcBef>
              <a:spcAft>
                <a:spcPct val="0"/>
              </a:spcAft>
            </a:pPr>
            <a:fld id="{9875DF89-758C-4032-9EE9-3ED8A654DC10}" type="slidenum">
              <a:rPr lang="en-US">
                <a:latin typeface="Calibri" pitchFamily="34" charset="0"/>
              </a:rPr>
              <a:pPr fontAlgn="base">
                <a:spcBef>
                  <a:spcPct val="0"/>
                </a:spcBef>
                <a:spcAft>
                  <a:spcPct val="0"/>
                </a:spcAft>
              </a:pPr>
              <a:t>12</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DC636EC-4CA2-4B80-9767-A34BC1E218D7}" type="datetimeFigureOut">
              <a:rPr lang="en-US"/>
              <a:pPr>
                <a:defRPr/>
              </a:pPr>
              <a:t>9/4/2014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BDA113F-47BD-45C8-A56C-943F1BD900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Learning Objective">
    <p:spTree>
      <p:nvGrpSpPr>
        <p:cNvPr id="1" name=""/>
        <p:cNvGrpSpPr/>
        <p:nvPr/>
      </p:nvGrpSpPr>
      <p:grpSpPr>
        <a:xfrm>
          <a:off x="0" y="0"/>
          <a:ext cx="0" cy="0"/>
          <a:chOff x="0" y="0"/>
          <a:chExt cx="0" cy="0"/>
        </a:xfrm>
      </p:grpSpPr>
      <p:sp>
        <p:nvSpPr>
          <p:cNvPr id="4" name="Round Single Corner Rectangle 3"/>
          <p:cNvSpPr/>
          <p:nvPr userDrawn="1"/>
        </p:nvSpPr>
        <p:spPr>
          <a:xfrm>
            <a:off x="0" y="6245352"/>
            <a:ext cx="3044952"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Global Trade</a:t>
            </a:r>
          </a:p>
        </p:txBody>
      </p:sp>
      <p:sp>
        <p:nvSpPr>
          <p:cNvPr id="5" name="Round Single Corner Rectangle 4"/>
          <p:cNvSpPr/>
          <p:nvPr userDrawn="1"/>
        </p:nvSpPr>
        <p:spPr>
          <a:xfrm>
            <a:off x="3048000" y="6245352"/>
            <a:ext cx="3054096"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Exchange Rates</a:t>
            </a:r>
          </a:p>
        </p:txBody>
      </p:sp>
      <p:sp>
        <p:nvSpPr>
          <p:cNvPr id="6" name="Round Single Corner Rectangle 5"/>
          <p:cNvSpPr/>
          <p:nvPr userDrawn="1"/>
        </p:nvSpPr>
        <p:spPr>
          <a:xfrm>
            <a:off x="6099048" y="6245352"/>
            <a:ext cx="3044952" cy="612648"/>
          </a:xfrm>
          <a:prstGeom prst="round1Rect">
            <a:avLst/>
          </a:prstGeom>
          <a:solidFill>
            <a:schemeClr val="accent1"/>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600" dirty="0"/>
              <a:t>International Markets</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DFCBC79-BFDA-49E2-9877-B05F5A9BB730}" type="datetimeFigureOut">
              <a:rPr lang="en-US"/>
              <a:pPr>
                <a:defRPr/>
              </a:pPr>
              <a:t>9/4/2014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solidFill>
                  <a:srgbClr val="FFFFFF"/>
                </a:solidFill>
              </a:defRPr>
            </a:lvl1pPr>
          </a:lstStyle>
          <a:p>
            <a:pPr>
              <a:defRPr/>
            </a:pPr>
            <a:fld id="{B39B7F22-166F-4A2A-8FB3-18625BBFB7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A1A39E8E-B9E3-49C7-9BCA-6FBB64903688}" type="datetimeFigureOut">
              <a:rPr lang="en-US"/>
              <a:pPr>
                <a:defRPr/>
              </a:pPr>
              <a:t>9/4/2014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94F3E19-A1CB-4888-A12A-8EC7DAB19F72}"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89F0DFF3-8E25-4888-ABCF-44778385CE86}" type="datetimeFigureOut">
              <a:rPr lang="en-US"/>
              <a:pPr>
                <a:defRPr/>
              </a:pPr>
              <a:t>9/4/2014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71080FA-B043-431A-A275-D7D7D26ABA18}"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B00E9C69-2D3C-4C7D-B487-3ABD2305BBA9}" type="datetimeFigureOut">
              <a:rPr lang="en-US"/>
              <a:pPr>
                <a:defRPr/>
              </a:pPr>
              <a:t>9/4/2014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2E29EBE-4641-45A7-A217-0BA2B78DEFCC}"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E52BCA1-3BD5-4073-BF54-5F30B32EAE59}" type="datetimeFigureOut">
              <a:rPr lang="en-US"/>
              <a:pPr>
                <a:defRPr/>
              </a:pPr>
              <a:t>9/4/2014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5505CC4-02B4-4D18-A286-FE24ECDF97A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8A7F4A-BF61-48BD-B87A-D4B486F149B5}" type="datetimeFigureOut">
              <a:rPr lang="en-US"/>
              <a:pPr>
                <a:defRPr/>
              </a:pPr>
              <a:t>9/4/2014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3AE2A9E-E667-439C-B22E-ED6A522D579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372791B-C880-4425-82B3-E62FBF93FA7B}" type="datetimeFigureOut">
              <a:rPr lang="en-US"/>
              <a:pPr>
                <a:defRPr/>
              </a:pPr>
              <a:t>9/4/2014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F7F9FA1-6592-4665-90A6-FB5399F1CC2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96B28E1-A6E8-45C7-A4D6-00CD1D609D11}" type="datetimeFigureOut">
              <a:rPr lang="en-US"/>
              <a:pPr>
                <a:defRPr/>
              </a:pPr>
              <a:t>9/4/2014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9EDC7E8-FF48-4D44-9F52-0334A42CC996}"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ED93FF-FDBB-4849-80F3-A9CE25E1A87B}" type="datetimeFigureOut">
              <a:rPr lang="en-US"/>
              <a:pPr>
                <a:defRPr/>
              </a:pPr>
              <a:t>9/4/2014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6782792-DA73-4D0F-B4A7-577872BF306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B8E85467-04E1-4433-8093-04033B116218}" type="datetimeFigureOut">
              <a:rPr lang="en-US"/>
              <a:pPr>
                <a:defRPr/>
              </a:pPr>
              <a:t>9/4/2014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5D461FC-189B-486D-A35C-B2A43A6F77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98DA538-6F0B-4FDC-9A86-C7D377CC5B28}" type="datetimeFigureOut">
              <a:rPr lang="en-US"/>
              <a:pPr>
                <a:defRPr/>
              </a:pPr>
              <a:t>9/4/2014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1D04550-DF67-4189-B1A3-D1724E61D6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earning Objectives">
    <p:spTree>
      <p:nvGrpSpPr>
        <p:cNvPr id="1" name=""/>
        <p:cNvGrpSpPr/>
        <p:nvPr/>
      </p:nvGrpSpPr>
      <p:grpSpPr>
        <a:xfrm>
          <a:off x="0" y="0"/>
          <a:ext cx="0" cy="0"/>
          <a:chOff x="0" y="0"/>
          <a:chExt cx="0" cy="0"/>
        </a:xfrm>
      </p:grpSpPr>
      <p:sp>
        <p:nvSpPr>
          <p:cNvPr id="4" name="Round Single Corner Rectangle 3"/>
          <p:cNvSpPr/>
          <p:nvPr userDrawn="1"/>
        </p:nvSpPr>
        <p:spPr>
          <a:xfrm>
            <a:off x="0" y="6248400"/>
            <a:ext cx="9144000" cy="609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Learning Objectives</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FA3581-7BCB-46DD-924D-6AA6BCC46106}" type="datetimeFigureOut">
              <a:rPr lang="en-US"/>
              <a:pPr>
                <a:defRPr/>
              </a:pPr>
              <a:t>9/4/2014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rgbClr val="FFFFFF"/>
                </a:solidFill>
              </a:defRPr>
            </a:lvl1pPr>
          </a:lstStyle>
          <a:p>
            <a:pPr>
              <a:defRPr/>
            </a:pPr>
            <a:fld id="{31E892E1-EC03-4587-91DB-6D8C8446AE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mpetition">
    <p:spTree>
      <p:nvGrpSpPr>
        <p:cNvPr id="1" name=""/>
        <p:cNvGrpSpPr/>
        <p:nvPr/>
      </p:nvGrpSpPr>
      <p:grpSpPr>
        <a:xfrm>
          <a:off x="0" y="0"/>
          <a:ext cx="0" cy="0"/>
          <a:chOff x="0" y="0"/>
          <a:chExt cx="0" cy="0"/>
        </a:xfrm>
      </p:grpSpPr>
      <p:sp>
        <p:nvSpPr>
          <p:cNvPr id="4" name="Round Single Corner Rectangle 3"/>
          <p:cNvSpPr/>
          <p:nvPr userDrawn="1"/>
        </p:nvSpPr>
        <p:spPr>
          <a:xfrm>
            <a:off x="0" y="6248400"/>
            <a:ext cx="9144000" cy="609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t>Performance of Understanding</a:t>
            </a:r>
            <a:endParaRPr lang="en-US" sz="2400" b="1" dirty="0"/>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8F889C-2DA0-45E0-9DDF-E9D5D7E55C74}" type="datetimeFigureOut">
              <a:rPr lang="en-US"/>
              <a:pPr>
                <a:defRPr/>
              </a:pPr>
              <a:t>9/4/2014</a:t>
            </a:fld>
            <a:endParaRPr lang="en-US"/>
          </a:p>
        </p:txBody>
      </p:sp>
      <p:sp>
        <p:nvSpPr>
          <p:cNvPr id="7" name="Slide Number Placeholder 5"/>
          <p:cNvSpPr>
            <a:spLocks noGrp="1"/>
          </p:cNvSpPr>
          <p:nvPr>
            <p:ph type="sldNum" sz="quarter" idx="12"/>
          </p:nvPr>
        </p:nvSpPr>
        <p:spPr/>
        <p:txBody>
          <a:bodyPr/>
          <a:lstStyle>
            <a:lvl1pPr>
              <a:defRPr>
                <a:solidFill>
                  <a:srgbClr val="FFFFFF"/>
                </a:solidFill>
              </a:defRPr>
            </a:lvl1pPr>
          </a:lstStyle>
          <a:p>
            <a:pPr>
              <a:defRPr/>
            </a:pPr>
            <a:fld id="{2E42EC98-F995-4944-8DDD-2C5A4070C0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Learning Objectives">
    <p:spTree>
      <p:nvGrpSpPr>
        <p:cNvPr id="1" name=""/>
        <p:cNvGrpSpPr/>
        <p:nvPr/>
      </p:nvGrpSpPr>
      <p:grpSpPr>
        <a:xfrm>
          <a:off x="0" y="0"/>
          <a:ext cx="0" cy="0"/>
          <a:chOff x="0" y="0"/>
          <a:chExt cx="0" cy="0"/>
        </a:xfrm>
      </p:grpSpPr>
      <p:sp>
        <p:nvSpPr>
          <p:cNvPr id="4" name="Round Single Corner Rectangle 3"/>
          <p:cNvSpPr/>
          <p:nvPr userDrawn="1"/>
        </p:nvSpPr>
        <p:spPr>
          <a:xfrm>
            <a:off x="0" y="6248400"/>
            <a:ext cx="9144000" cy="609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Notes</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solidFill>
                  <a:srgbClr val="FFFFFF"/>
                </a:solidFill>
              </a:defRPr>
            </a:lvl1pPr>
          </a:lstStyle>
          <a:p>
            <a:pPr>
              <a:defRPr/>
            </a:pPr>
            <a:fld id="{60C00D0F-C513-480C-B6CC-4C8BA8F8FF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Learning Objectives">
    <p:spTree>
      <p:nvGrpSpPr>
        <p:cNvPr id="1" name=""/>
        <p:cNvGrpSpPr/>
        <p:nvPr/>
      </p:nvGrpSpPr>
      <p:grpSpPr>
        <a:xfrm>
          <a:off x="0" y="0"/>
          <a:ext cx="0" cy="0"/>
          <a:chOff x="0" y="0"/>
          <a:chExt cx="0" cy="0"/>
        </a:xfrm>
      </p:grpSpPr>
      <p:sp>
        <p:nvSpPr>
          <p:cNvPr id="4" name="Round Single Corner Rectangle 3"/>
          <p:cNvSpPr/>
          <p:nvPr userDrawn="1"/>
        </p:nvSpPr>
        <p:spPr>
          <a:xfrm>
            <a:off x="0" y="6248400"/>
            <a:ext cx="9144000" cy="609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Assignment</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1B45D7-D198-4E1D-844A-FA5515EAFB1A}" type="datetimeFigureOut">
              <a:rPr lang="en-US"/>
              <a:pPr>
                <a:defRPr/>
              </a:pPr>
              <a:t>9/4/2014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rgbClr val="FFFFFF"/>
                </a:solidFill>
              </a:defRPr>
            </a:lvl1pPr>
          </a:lstStyle>
          <a:p>
            <a:pPr>
              <a:defRPr/>
            </a:pPr>
            <a:fld id="{CFC4B7FB-C9AE-4622-BD3B-9D8F7ADA96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WarmUp">
    <p:spTree>
      <p:nvGrpSpPr>
        <p:cNvPr id="1" name=""/>
        <p:cNvGrpSpPr/>
        <p:nvPr/>
      </p:nvGrpSpPr>
      <p:grpSpPr>
        <a:xfrm>
          <a:off x="0" y="0"/>
          <a:ext cx="0" cy="0"/>
          <a:chOff x="0" y="0"/>
          <a:chExt cx="0" cy="0"/>
        </a:xfrm>
      </p:grpSpPr>
      <p:sp>
        <p:nvSpPr>
          <p:cNvPr id="4" name="Round Single Corner Rectangle 3"/>
          <p:cNvSpPr/>
          <p:nvPr userDrawn="1"/>
        </p:nvSpPr>
        <p:spPr>
          <a:xfrm>
            <a:off x="0" y="6248400"/>
            <a:ext cx="9144000" cy="609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t>WarmUp</a:t>
            </a:r>
            <a:endParaRPr lang="en-US" sz="2400" b="1" dirty="0"/>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AD4E9F-1A1C-4494-A4BB-1BC459060AC8}" type="datetimeFigureOut">
              <a:rPr lang="en-US"/>
              <a:pPr>
                <a:defRPr/>
              </a:pPr>
              <a:t>9/4/2014</a:t>
            </a:fld>
            <a:endParaRPr lang="en-US"/>
          </a:p>
        </p:txBody>
      </p:sp>
      <p:sp>
        <p:nvSpPr>
          <p:cNvPr id="6" name="Slide Number Placeholder 5"/>
          <p:cNvSpPr>
            <a:spLocks noGrp="1"/>
          </p:cNvSpPr>
          <p:nvPr>
            <p:ph type="sldNum" sz="quarter" idx="11"/>
          </p:nvPr>
        </p:nvSpPr>
        <p:spPr/>
        <p:txBody>
          <a:bodyPr/>
          <a:lstStyle>
            <a:lvl1pPr>
              <a:defRPr>
                <a:solidFill>
                  <a:srgbClr val="FFFFFF"/>
                </a:solidFill>
              </a:defRPr>
            </a:lvl1pPr>
          </a:lstStyle>
          <a:p>
            <a:pPr>
              <a:defRPr/>
            </a:pPr>
            <a:fld id="{2FDB2F63-81F1-445C-A5A5-B69C7625B2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Learning Objective">
    <p:spTree>
      <p:nvGrpSpPr>
        <p:cNvPr id="1" name=""/>
        <p:cNvGrpSpPr/>
        <p:nvPr/>
      </p:nvGrpSpPr>
      <p:grpSpPr>
        <a:xfrm>
          <a:off x="0" y="0"/>
          <a:ext cx="0" cy="0"/>
          <a:chOff x="0" y="0"/>
          <a:chExt cx="0" cy="0"/>
        </a:xfrm>
      </p:grpSpPr>
      <p:sp>
        <p:nvSpPr>
          <p:cNvPr id="4" name="Round Single Corner Rectangle 3"/>
          <p:cNvSpPr/>
          <p:nvPr userDrawn="1"/>
        </p:nvSpPr>
        <p:spPr>
          <a:xfrm>
            <a:off x="0" y="6245352"/>
            <a:ext cx="3044952" cy="612648"/>
          </a:xfrm>
          <a:prstGeom prst="round1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Competition</a:t>
            </a:r>
          </a:p>
        </p:txBody>
      </p:sp>
      <p:sp>
        <p:nvSpPr>
          <p:cNvPr id="5" name="Round Single Corner Rectangle 4"/>
          <p:cNvSpPr/>
          <p:nvPr userDrawn="1"/>
        </p:nvSpPr>
        <p:spPr>
          <a:xfrm>
            <a:off x="3048000" y="6245352"/>
            <a:ext cx="3054096"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Marketing Analysis</a:t>
            </a:r>
          </a:p>
        </p:txBody>
      </p:sp>
      <p:sp>
        <p:nvSpPr>
          <p:cNvPr id="6" name="Round Single Corner Rectangle 5"/>
          <p:cNvSpPr/>
          <p:nvPr userDrawn="1"/>
        </p:nvSpPr>
        <p:spPr>
          <a:xfrm>
            <a:off x="6099048" y="6245352"/>
            <a:ext cx="3044952"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600" dirty="0"/>
              <a:t>International Markets</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solidFill>
                  <a:srgbClr val="FFFFFF"/>
                </a:solidFill>
              </a:defRPr>
            </a:lvl1pPr>
          </a:lstStyle>
          <a:p>
            <a:pPr>
              <a:defRPr/>
            </a:pPr>
            <a:fld id="{678F1F40-B9E2-4254-A4B1-ECC70A9823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Learning Objective">
    <p:spTree>
      <p:nvGrpSpPr>
        <p:cNvPr id="1" name=""/>
        <p:cNvGrpSpPr/>
        <p:nvPr/>
      </p:nvGrpSpPr>
      <p:grpSpPr>
        <a:xfrm>
          <a:off x="0" y="0"/>
          <a:ext cx="0" cy="0"/>
          <a:chOff x="0" y="0"/>
          <a:chExt cx="0" cy="0"/>
        </a:xfrm>
      </p:grpSpPr>
      <p:sp>
        <p:nvSpPr>
          <p:cNvPr id="4" name="Round Single Corner Rectangle 3"/>
          <p:cNvSpPr/>
          <p:nvPr userDrawn="1"/>
        </p:nvSpPr>
        <p:spPr>
          <a:xfrm>
            <a:off x="0" y="6245352"/>
            <a:ext cx="3044952"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Global Trade</a:t>
            </a:r>
          </a:p>
        </p:txBody>
      </p:sp>
      <p:sp>
        <p:nvSpPr>
          <p:cNvPr id="5" name="Round Single Corner Rectangle 4"/>
          <p:cNvSpPr/>
          <p:nvPr userDrawn="1"/>
        </p:nvSpPr>
        <p:spPr>
          <a:xfrm>
            <a:off x="3048000" y="6245352"/>
            <a:ext cx="3054096" cy="612648"/>
          </a:xfrm>
          <a:prstGeom prst="round1Rect">
            <a:avLst/>
          </a:prstGeom>
          <a:solidFill>
            <a:schemeClr val="accent1"/>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t>Exchange Rates</a:t>
            </a:r>
          </a:p>
        </p:txBody>
      </p:sp>
      <p:sp>
        <p:nvSpPr>
          <p:cNvPr id="6" name="Round Single Corner Rectangle 5"/>
          <p:cNvSpPr/>
          <p:nvPr userDrawn="1"/>
        </p:nvSpPr>
        <p:spPr>
          <a:xfrm>
            <a:off x="6099048" y="6245352"/>
            <a:ext cx="3044952" cy="612648"/>
          </a:xfrm>
          <a:prstGeom prst="round1Rect">
            <a:avLst/>
          </a:prstGeom>
          <a:solidFill>
            <a:schemeClr val="accent1">
              <a:alpha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600" dirty="0"/>
              <a:t>International Markets</a:t>
            </a:r>
          </a:p>
        </p:txBody>
      </p:sp>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2EBE16A-94AB-4554-B061-0B96D6AEB25F}" type="datetimeFigureOut">
              <a:rPr lang="en-US"/>
              <a:pPr>
                <a:defRPr/>
              </a:pPr>
              <a:t>9/4/2014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solidFill>
                  <a:srgbClr val="FFFFFF"/>
                </a:solidFill>
              </a:defRPr>
            </a:lvl1pPr>
          </a:lstStyle>
          <a:p>
            <a:pPr>
              <a:defRPr/>
            </a:pPr>
            <a:fld id="{B715D866-99E1-4A82-8606-E1D9FFB068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3438B149-8461-46C2-92D9-B2298F6E41C8}" type="datetimeFigureOut">
              <a:rPr lang="en-US"/>
              <a:pPr>
                <a:defRPr/>
              </a:pPr>
              <a:t>9/4/2014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cs typeface="Arial" charset="0"/>
              </a:defRPr>
            </a:lvl1pPr>
          </a:lstStyle>
          <a:p>
            <a:pPr>
              <a:defRPr/>
            </a:pPr>
            <a:fld id="{4E2D94B0-B3A5-48F6-AD30-32605C36303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83" r:id="rId1"/>
    <p:sldLayoutId id="2147484079"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 id="2147484093" r:id="rId12"/>
    <p:sldLayoutId id="2147484094" r:id="rId13"/>
    <p:sldLayoutId id="2147484080" r:id="rId14"/>
    <p:sldLayoutId id="2147484095" r:id="rId15"/>
    <p:sldLayoutId id="2147484081" r:id="rId16"/>
    <p:sldLayoutId id="2147484096" r:id="rId17"/>
    <p:sldLayoutId id="2147484082" r:id="rId18"/>
    <p:sldLayoutId id="2147484097" r:id="rId19"/>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BD0D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10CF9B"/>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iffanieharrison.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iffanieharrison.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iffanieharrison.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r>
              <a:rPr lang="en-US" dirty="0" smtClean="0"/>
              <a:t>09/04/14 </a:t>
            </a:r>
            <a:r>
              <a:rPr lang="en-US" dirty="0" smtClean="0"/>
              <a:t>Warm-Up</a:t>
            </a:r>
          </a:p>
        </p:txBody>
      </p:sp>
      <p:sp>
        <p:nvSpPr>
          <p:cNvPr id="18435" name="Content Placeholder 2"/>
          <p:cNvSpPr>
            <a:spLocks noGrp="1"/>
          </p:cNvSpPr>
          <p:nvPr>
            <p:ph sz="quarter" idx="1"/>
          </p:nvPr>
        </p:nvSpPr>
        <p:spPr>
          <a:xfrm>
            <a:off x="381000" y="1600200"/>
            <a:ext cx="8458200" cy="4495800"/>
          </a:xfrm>
        </p:spPr>
        <p:txBody>
          <a:bodyPr/>
          <a:lstStyle/>
          <a:p>
            <a:r>
              <a:rPr lang="en-US" dirty="0" smtClean="0"/>
              <a:t>Sign in to a computer and </a:t>
            </a:r>
            <a:r>
              <a:rPr lang="en-US" dirty="0" smtClean="0"/>
              <a:t>go to </a:t>
            </a:r>
            <a:r>
              <a:rPr lang="en-US" dirty="0" smtClean="0">
                <a:hlinkClick r:id="rId2"/>
              </a:rPr>
              <a:t>www.tiffanieharrison.com</a:t>
            </a:r>
            <a:r>
              <a:rPr lang="en-US" dirty="0" smtClean="0"/>
              <a:t> read and compete the </a:t>
            </a:r>
            <a:r>
              <a:rPr lang="en-US" dirty="0" err="1" smtClean="0"/>
              <a:t>warmup</a:t>
            </a:r>
            <a:r>
              <a:rPr lang="en-US" dirty="0" smtClean="0"/>
              <a:t> questions for today. Try </a:t>
            </a:r>
            <a:r>
              <a:rPr lang="en-US" dirty="0" smtClean="0"/>
              <a:t>for 100%. </a:t>
            </a:r>
          </a:p>
          <a:p>
            <a:r>
              <a:rPr lang="en-US" dirty="0" smtClean="0"/>
              <a:t>Open your </a:t>
            </a:r>
            <a:r>
              <a:rPr lang="en-US" dirty="0" err="1" smtClean="0"/>
              <a:t>warmup</a:t>
            </a:r>
            <a:r>
              <a:rPr lang="en-US" dirty="0" smtClean="0"/>
              <a:t> doc…we’ll discuss your answers from last class! </a:t>
            </a:r>
          </a:p>
          <a:p>
            <a:r>
              <a:rPr lang="en-US" dirty="0" smtClean="0"/>
              <a:t>I will pick 2 people to complete your ‘Advertise </a:t>
            </a:r>
            <a:r>
              <a:rPr lang="en-US" dirty="0" smtClean="0"/>
              <a:t>Yourself’ </a:t>
            </a:r>
            <a:r>
              <a:rPr lang="en-US" dirty="0" smtClean="0"/>
              <a:t>projects. </a:t>
            </a:r>
            <a:r>
              <a:rPr lang="en-US" dirty="0" smtClean="0"/>
              <a:t>We’ll do 2-3 each class so make sure you’ve finished!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06CF456B-ADFD-453F-9A9A-8777BA32361C}" type="slidenum">
              <a:rPr lang="en-US"/>
              <a:pPr>
                <a:defRPr/>
              </a:pPr>
              <a:t>10</a:t>
            </a:fld>
            <a:endParaRPr lang="en-US"/>
          </a:p>
        </p:txBody>
      </p:sp>
      <p:sp>
        <p:nvSpPr>
          <p:cNvPr id="29697" name="Content Placeholder 1"/>
          <p:cNvSpPr>
            <a:spLocks noGrp="1"/>
          </p:cNvSpPr>
          <p:nvPr>
            <p:ph idx="1"/>
          </p:nvPr>
        </p:nvSpPr>
        <p:spPr>
          <a:xfrm>
            <a:off x="0" y="1600200"/>
            <a:ext cx="8766048" cy="4495800"/>
          </a:xfrm>
        </p:spPr>
        <p:txBody>
          <a:bodyPr/>
          <a:lstStyle/>
          <a:p>
            <a:r>
              <a:rPr lang="en-US" sz="3200" dirty="0" smtClean="0"/>
              <a:t>The average American had twice as much income as his parents had at the end of WWII. </a:t>
            </a:r>
          </a:p>
          <a:p>
            <a:r>
              <a:rPr lang="en-US" sz="3200" dirty="0" smtClean="0"/>
              <a:t>Consumers had a lot of income to spend.</a:t>
            </a:r>
          </a:p>
          <a:p>
            <a:r>
              <a:rPr lang="en-US" sz="3200" dirty="0" smtClean="0"/>
              <a:t>Many ads were social-class and values conscious.</a:t>
            </a:r>
          </a:p>
          <a:p>
            <a:r>
              <a:rPr lang="en-US" sz="3200" dirty="0" smtClean="0"/>
              <a:t>Technology in television changed everything with MTV music television.</a:t>
            </a:r>
          </a:p>
          <a:p>
            <a:r>
              <a:rPr lang="en-US" sz="3200" dirty="0" smtClean="0"/>
              <a:t>Used celebrity endorsement’s to promote. </a:t>
            </a:r>
          </a:p>
          <a:p>
            <a:r>
              <a:rPr lang="en-US" sz="3200" dirty="0" smtClean="0"/>
              <a:t> The age of the infomercial.</a:t>
            </a:r>
          </a:p>
        </p:txBody>
      </p:sp>
      <p:sp>
        <p:nvSpPr>
          <p:cNvPr id="29698" name="Title 2"/>
          <p:cNvSpPr>
            <a:spLocks noGrp="1"/>
          </p:cNvSpPr>
          <p:nvPr>
            <p:ph type="title"/>
          </p:nvPr>
        </p:nvSpPr>
        <p:spPr/>
        <p:txBody>
          <a:bodyPr/>
          <a:lstStyle/>
          <a:p>
            <a:r>
              <a:rPr lang="en-US" smtClean="0"/>
              <a:t>1980s</a:t>
            </a:r>
          </a:p>
        </p:txBody>
      </p:sp>
      <p:pic>
        <p:nvPicPr>
          <p:cNvPr id="29700" name="Picture 2" descr="C:\Users\klf0127\AppData\Local\Microsoft\Windows\Temporary Internet Files\Content.IE5\JW2ZTAG7\MC90015085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599" y="4759960"/>
            <a:ext cx="1604963"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5683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6F3F78C-43A9-4027-8C27-876156C47D6A}" type="slidenum">
              <a:rPr lang="en-US"/>
              <a:pPr>
                <a:defRPr/>
              </a:pPr>
              <a:t>11</a:t>
            </a:fld>
            <a:endParaRPr lang="en-US"/>
          </a:p>
        </p:txBody>
      </p:sp>
      <p:sp>
        <p:nvSpPr>
          <p:cNvPr id="31745" name="Content Placeholder 1"/>
          <p:cNvSpPr>
            <a:spLocks noGrp="1"/>
          </p:cNvSpPr>
          <p:nvPr>
            <p:ph idx="1"/>
          </p:nvPr>
        </p:nvSpPr>
        <p:spPr>
          <a:xfrm>
            <a:off x="0" y="1676400"/>
            <a:ext cx="8445500" cy="4449763"/>
          </a:xfrm>
        </p:spPr>
        <p:txBody>
          <a:bodyPr/>
          <a:lstStyle/>
          <a:p>
            <a:r>
              <a:rPr lang="en-US" dirty="0" smtClean="0"/>
              <a:t>Advertising was fast, and it was everywhere.</a:t>
            </a:r>
          </a:p>
          <a:p>
            <a:r>
              <a:rPr lang="en-US" dirty="0" smtClean="0"/>
              <a:t>Ads targeted a media-savvy audience.</a:t>
            </a:r>
          </a:p>
          <a:p>
            <a:r>
              <a:rPr lang="en-US" dirty="0" smtClean="0"/>
              <a:t>Concerns about the World Wide Web killing regular advertising.</a:t>
            </a:r>
          </a:p>
          <a:p>
            <a:r>
              <a:rPr lang="en-US" dirty="0" smtClean="0"/>
              <a:t>Interactive Media allowed direct measurement of ad exposure and impact.</a:t>
            </a:r>
          </a:p>
          <a:p>
            <a:r>
              <a:rPr lang="en-US" dirty="0" smtClean="0"/>
              <a:t>More ads started to appear on websites.</a:t>
            </a:r>
          </a:p>
        </p:txBody>
      </p:sp>
      <p:sp>
        <p:nvSpPr>
          <p:cNvPr id="31746" name="Title 2"/>
          <p:cNvSpPr>
            <a:spLocks noGrp="1"/>
          </p:cNvSpPr>
          <p:nvPr>
            <p:ph type="title"/>
          </p:nvPr>
        </p:nvSpPr>
        <p:spPr/>
        <p:txBody>
          <a:bodyPr/>
          <a:lstStyle/>
          <a:p>
            <a:r>
              <a:rPr lang="en-US" smtClean="0"/>
              <a:t>1990s</a:t>
            </a:r>
          </a:p>
        </p:txBody>
      </p:sp>
      <p:pic>
        <p:nvPicPr>
          <p:cNvPr id="3174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7960" y="4663757"/>
            <a:ext cx="25908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633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6EB6C5BA-906F-426A-B6DB-1852D808FBF4}" type="slidenum">
              <a:rPr lang="en-US"/>
              <a:pPr>
                <a:defRPr/>
              </a:pPr>
              <a:t>12</a:t>
            </a:fld>
            <a:endParaRPr lang="en-US"/>
          </a:p>
        </p:txBody>
      </p:sp>
      <p:sp>
        <p:nvSpPr>
          <p:cNvPr id="33793" name="Title 2"/>
          <p:cNvSpPr>
            <a:spLocks noGrp="1"/>
          </p:cNvSpPr>
          <p:nvPr>
            <p:ph type="title"/>
          </p:nvPr>
        </p:nvSpPr>
        <p:spPr/>
        <p:txBody>
          <a:bodyPr/>
          <a:lstStyle/>
          <a:p>
            <a:r>
              <a:rPr lang="en-US" smtClean="0"/>
              <a:t>The New Millennium</a:t>
            </a:r>
          </a:p>
        </p:txBody>
      </p:sp>
      <p:sp>
        <p:nvSpPr>
          <p:cNvPr id="5" name="Content Placeholder 4"/>
          <p:cNvSpPr>
            <a:spLocks noGrp="1"/>
          </p:cNvSpPr>
          <p:nvPr>
            <p:ph idx="1"/>
          </p:nvPr>
        </p:nvSpPr>
        <p:spPr>
          <a:xfrm>
            <a:off x="228600" y="2247900"/>
            <a:ext cx="5715000" cy="4229100"/>
          </a:xfrm>
        </p:spPr>
        <p:txBody>
          <a:bodyPr>
            <a:normAutofit/>
          </a:bodyPr>
          <a:lstStyle/>
          <a:p>
            <a:pPr>
              <a:lnSpc>
                <a:spcPct val="90000"/>
              </a:lnSpc>
            </a:pPr>
            <a:r>
              <a:rPr lang="en-US" dirty="0" smtClean="0"/>
              <a:t>Ads are visual, young, and stylish.</a:t>
            </a:r>
          </a:p>
          <a:p>
            <a:pPr>
              <a:lnSpc>
                <a:spcPct val="90000"/>
              </a:lnSpc>
            </a:pPr>
            <a:r>
              <a:rPr lang="en-US" dirty="0" smtClean="0"/>
              <a:t>Big changes in technology and web advertising with three aspects:</a:t>
            </a:r>
          </a:p>
          <a:p>
            <a:pPr>
              <a:lnSpc>
                <a:spcPct val="90000"/>
              </a:lnSpc>
              <a:buFont typeface="Wingdings" pitchFamily="2" charset="2"/>
              <a:buNone/>
            </a:pPr>
            <a:r>
              <a:rPr lang="en-US" dirty="0" smtClean="0"/>
              <a:t>       Interactive </a:t>
            </a:r>
          </a:p>
          <a:p>
            <a:pPr>
              <a:lnSpc>
                <a:spcPct val="90000"/>
              </a:lnSpc>
              <a:buFont typeface="Wingdings" pitchFamily="2" charset="2"/>
              <a:buNone/>
            </a:pPr>
            <a:r>
              <a:rPr lang="en-US" dirty="0" smtClean="0"/>
              <a:t>       Wireless</a:t>
            </a:r>
          </a:p>
          <a:p>
            <a:pPr>
              <a:lnSpc>
                <a:spcPct val="90000"/>
              </a:lnSpc>
              <a:buFont typeface="Wingdings" pitchFamily="2" charset="2"/>
              <a:buNone/>
            </a:pPr>
            <a:r>
              <a:rPr lang="en-US" dirty="0" smtClean="0"/>
              <a:t>       Broadband</a:t>
            </a:r>
          </a:p>
          <a:p>
            <a:pPr>
              <a:lnSpc>
                <a:spcPct val="90000"/>
              </a:lnSpc>
            </a:pPr>
            <a:r>
              <a:rPr lang="en-US" dirty="0" smtClean="0"/>
              <a:t>Consumers turned Digital Video Recorders (DVRs) automatically to record programs</a:t>
            </a:r>
          </a:p>
        </p:txBody>
      </p:sp>
      <p:pic>
        <p:nvPicPr>
          <p:cNvPr id="33796" name="Picture 2" descr="C:\Users\klf0127\AppData\Local\Microsoft\Windows\Temporary Internet Files\Content.IE5\46A1GDCA\MC9004325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2440" y="3276600"/>
            <a:ext cx="3214688"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6516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Advertising History Project</a:t>
            </a:r>
            <a:endParaRPr lang="en-US" dirty="0"/>
          </a:p>
        </p:txBody>
      </p:sp>
      <p:sp>
        <p:nvSpPr>
          <p:cNvPr id="40963" name="Rectangle 3"/>
          <p:cNvSpPr>
            <a:spLocks noGrp="1" noChangeArrowheads="1"/>
          </p:cNvSpPr>
          <p:nvPr>
            <p:ph sz="quarter" idx="1"/>
          </p:nvPr>
        </p:nvSpPr>
        <p:spPr>
          <a:xfrm>
            <a:off x="381000" y="1600200"/>
            <a:ext cx="8534400" cy="4495800"/>
          </a:xfrm>
        </p:spPr>
        <p:txBody>
          <a:bodyPr/>
          <a:lstStyle/>
          <a:p>
            <a:r>
              <a:rPr lang="en-US" dirty="0" smtClean="0"/>
              <a:t>Get into groups of 3. (There will be 1…and only 1 group of 4)</a:t>
            </a:r>
          </a:p>
          <a:p>
            <a:r>
              <a:rPr lang="en-US" dirty="0" smtClean="0"/>
              <a:t>Go to </a:t>
            </a:r>
            <a:r>
              <a:rPr lang="en-US" dirty="0" smtClean="0">
                <a:hlinkClick r:id="rId3"/>
              </a:rPr>
              <a:t>www.tiffanieharrison.com</a:t>
            </a:r>
            <a:endParaRPr lang="en-US" dirty="0" smtClean="0"/>
          </a:p>
          <a:p>
            <a:r>
              <a:rPr lang="en-US" dirty="0" smtClean="0"/>
              <a:t>Under ‘Assignments’ open ‘Advertising History Project’. Follow the directions to begin your Advertising History powerpoint. Once you’ve formed your group check in with me to select the time period you would like to research. </a:t>
            </a:r>
            <a:endParaRPr lang="en-US" dirty="0"/>
          </a:p>
        </p:txBody>
      </p:sp>
    </p:spTree>
    <p:extLst>
      <p:ext uri="{BB962C8B-B14F-4D97-AF65-F5344CB8AC3E}">
        <p14:creationId xmlns:p14="http://schemas.microsoft.com/office/powerpoint/2010/main" val="13995762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PAID form of </a:t>
            </a:r>
            <a:r>
              <a:rPr lang="en-US" dirty="0" err="1" smtClean="0"/>
              <a:t>nonpersonal</a:t>
            </a:r>
            <a:r>
              <a:rPr lang="en-US" dirty="0" smtClean="0"/>
              <a:t> presentation and promotion of ideas, goods, or services by an IDENTIFIED SPONSOR</a:t>
            </a:r>
            <a:endParaRPr lang="en-US" dirty="0"/>
          </a:p>
        </p:txBody>
      </p:sp>
      <p:sp>
        <p:nvSpPr>
          <p:cNvPr id="3" name="Title 2"/>
          <p:cNvSpPr>
            <a:spLocks noGrp="1"/>
          </p:cNvSpPr>
          <p:nvPr>
            <p:ph type="title"/>
          </p:nvPr>
        </p:nvSpPr>
        <p:spPr/>
        <p:txBody>
          <a:bodyPr/>
          <a:lstStyle/>
          <a:p>
            <a:r>
              <a:rPr lang="en-US" dirty="0" smtClean="0"/>
              <a:t>Advertising</a:t>
            </a:r>
            <a:endParaRPr lang="en-US" dirty="0"/>
          </a:p>
        </p:txBody>
      </p:sp>
    </p:spTree>
    <p:extLst>
      <p:ext uri="{BB962C8B-B14F-4D97-AF65-F5344CB8AC3E}">
        <p14:creationId xmlns:p14="http://schemas.microsoft.com/office/powerpoint/2010/main" val="1121434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History of Advertising</a:t>
            </a:r>
            <a:endParaRPr lang="en-US" dirty="0"/>
          </a:p>
        </p:txBody>
      </p:sp>
      <p:sp>
        <p:nvSpPr>
          <p:cNvPr id="31747" name="Rectangle 3"/>
          <p:cNvSpPr>
            <a:spLocks noGrp="1" noChangeArrowheads="1"/>
          </p:cNvSpPr>
          <p:nvPr>
            <p:ph sz="quarter" idx="1"/>
          </p:nvPr>
        </p:nvSpPr>
        <p:spPr/>
        <p:txBody>
          <a:bodyPr/>
          <a:lstStyle/>
          <a:p>
            <a:pPr>
              <a:lnSpc>
                <a:spcPct val="90000"/>
              </a:lnSpc>
            </a:pPr>
            <a:r>
              <a:rPr lang="en-US" dirty="0" smtClean="0"/>
              <a:t>Over the next few classes we will learn about the history of advertising. In the meantime, you will begin to do some of your own research!</a:t>
            </a:r>
          </a:p>
          <a:p>
            <a:pPr>
              <a:lnSpc>
                <a:spcPct val="90000"/>
              </a:lnSpc>
            </a:pPr>
            <a:r>
              <a:rPr lang="en-US" dirty="0" smtClean="0"/>
              <a:t>Go to my website: </a:t>
            </a:r>
            <a:r>
              <a:rPr lang="en-US" dirty="0" smtClean="0">
                <a:hlinkClick r:id="rId2"/>
              </a:rPr>
              <a:t>http://www.tiffanieharrison.com</a:t>
            </a:r>
            <a:endParaRPr lang="en-US" dirty="0" smtClean="0"/>
          </a:p>
          <a:p>
            <a:pPr>
              <a:lnSpc>
                <a:spcPct val="90000"/>
              </a:lnSpc>
            </a:pPr>
            <a:r>
              <a:rPr lang="en-US" dirty="0" smtClean="0"/>
              <a:t>Under assignments click the link for ‘History of Advertising’. Read the first two sections, ‘Introduction &amp; American Advertising: A Brief History’</a:t>
            </a:r>
          </a:p>
        </p:txBody>
      </p:sp>
    </p:spTree>
    <p:extLst>
      <p:ext uri="{BB962C8B-B14F-4D97-AF65-F5344CB8AC3E}">
        <p14:creationId xmlns:p14="http://schemas.microsoft.com/office/powerpoint/2010/main" val="18944614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normAutofit fontScale="85000" lnSpcReduction="20000"/>
          </a:bodyPr>
          <a:lstStyle/>
          <a:p>
            <a:pPr>
              <a:defRPr/>
            </a:pPr>
            <a:fld id="{DEE13F88-6DE8-44C0-9326-B415BE3FC361}" type="slidenum">
              <a:rPr lang="en-US"/>
              <a:pPr>
                <a:defRPr/>
              </a:pPr>
              <a:t>4</a:t>
            </a:fld>
            <a:endParaRPr lang="en-US"/>
          </a:p>
        </p:txBody>
      </p:sp>
      <p:sp>
        <p:nvSpPr>
          <p:cNvPr id="2" name="Content Placeholder 1"/>
          <p:cNvSpPr>
            <a:spLocks noGrp="1"/>
          </p:cNvSpPr>
          <p:nvPr>
            <p:ph idx="1"/>
          </p:nvPr>
        </p:nvSpPr>
        <p:spPr>
          <a:xfrm>
            <a:off x="228600" y="1676400"/>
            <a:ext cx="8610600" cy="5181600"/>
          </a:xfrm>
        </p:spPr>
        <p:txBody>
          <a:bodyPr>
            <a:noAutofit/>
          </a:bodyPr>
          <a:lstStyle/>
          <a:p>
            <a:pPr>
              <a:lnSpc>
                <a:spcPct val="80000"/>
              </a:lnSpc>
            </a:pPr>
            <a:r>
              <a:rPr lang="en-US" sz="2100" dirty="0" smtClean="0"/>
              <a:t>Industrial Revolution – An Economic force that yielded the need for advertising.</a:t>
            </a:r>
          </a:p>
          <a:p>
            <a:pPr>
              <a:lnSpc>
                <a:spcPct val="80000"/>
              </a:lnSpc>
            </a:pPr>
            <a:r>
              <a:rPr lang="en-US" sz="2100" dirty="0" smtClean="0"/>
              <a:t>Dailies – Newspapers. </a:t>
            </a:r>
          </a:p>
          <a:p>
            <a:pPr>
              <a:lnSpc>
                <a:spcPct val="80000"/>
              </a:lnSpc>
            </a:pPr>
            <a:r>
              <a:rPr lang="en-US" sz="2100" dirty="0" smtClean="0"/>
              <a:t>Consumer Culture – A way of life centered on consumption.</a:t>
            </a:r>
          </a:p>
          <a:p>
            <a:pPr>
              <a:lnSpc>
                <a:spcPct val="80000"/>
              </a:lnSpc>
            </a:pPr>
            <a:r>
              <a:rPr lang="en-US" sz="2100" dirty="0" smtClean="0"/>
              <a:t>Branding – Manufacturers had to develop brand names so that consumers could focus their attention on a clearly identified item. </a:t>
            </a:r>
          </a:p>
          <a:p>
            <a:pPr>
              <a:lnSpc>
                <a:spcPct val="80000"/>
              </a:lnSpc>
            </a:pPr>
            <a:r>
              <a:rPr lang="en-US" sz="2100" dirty="0" smtClean="0"/>
              <a:t>Pure Food and Drug Act – Required manufacturers to list the active ingredients on their labels.</a:t>
            </a:r>
          </a:p>
          <a:p>
            <a:pPr>
              <a:lnSpc>
                <a:spcPct val="80000"/>
              </a:lnSpc>
            </a:pPr>
            <a:r>
              <a:rPr lang="en-US" sz="2100" dirty="0" smtClean="0"/>
              <a:t>Subliminal Messages – Subconscious advertising to buy things one did not want or need.</a:t>
            </a:r>
          </a:p>
          <a:p>
            <a:pPr>
              <a:lnSpc>
                <a:spcPct val="80000"/>
              </a:lnSpc>
            </a:pPr>
            <a:r>
              <a:rPr lang="en-US" sz="2100" dirty="0" smtClean="0"/>
              <a:t>Creative Revolution – Art directors and copywriters having a bigger say in the management of their agencies.</a:t>
            </a:r>
          </a:p>
          <a:p>
            <a:pPr>
              <a:lnSpc>
                <a:spcPct val="80000"/>
              </a:lnSpc>
            </a:pPr>
            <a:r>
              <a:rPr lang="en-US" sz="2100" dirty="0" smtClean="0"/>
              <a:t>Infomercial – A long advertisement that looks like a talk show. Thirty minutes in length.</a:t>
            </a:r>
          </a:p>
          <a:p>
            <a:pPr>
              <a:lnSpc>
                <a:spcPct val="80000"/>
              </a:lnSpc>
            </a:pPr>
            <a:r>
              <a:rPr lang="en-US" sz="2100" dirty="0" smtClean="0"/>
              <a:t>Interactive Media – All direct measurement of ad exposure and impact, quickly revealing those that perform well and those that do not. </a:t>
            </a:r>
          </a:p>
        </p:txBody>
      </p:sp>
      <p:sp>
        <p:nvSpPr>
          <p:cNvPr id="17410" name="Title 2"/>
          <p:cNvSpPr>
            <a:spLocks noGrp="1"/>
          </p:cNvSpPr>
          <p:nvPr>
            <p:ph type="title"/>
          </p:nvPr>
        </p:nvSpPr>
        <p:spPr>
          <a:xfrm>
            <a:off x="688975" y="569913"/>
            <a:ext cx="7756525" cy="649287"/>
          </a:xfrm>
        </p:spPr>
        <p:txBody>
          <a:bodyPr/>
          <a:lstStyle/>
          <a:p>
            <a:r>
              <a:rPr lang="en-US" smtClean="0"/>
              <a:t>Terms</a:t>
            </a:r>
          </a:p>
        </p:txBody>
      </p:sp>
    </p:spTree>
    <p:extLst>
      <p:ext uri="{BB962C8B-B14F-4D97-AF65-F5344CB8AC3E}">
        <p14:creationId xmlns:p14="http://schemas.microsoft.com/office/powerpoint/2010/main" val="4293824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A4CAA738-E5D0-4072-B0F9-E4F497F37D74}" type="slidenum">
              <a:rPr lang="en-US"/>
              <a:pPr>
                <a:defRPr/>
              </a:pPr>
              <a:t>5</a:t>
            </a:fld>
            <a:endParaRPr lang="en-US"/>
          </a:p>
        </p:txBody>
      </p:sp>
      <p:sp>
        <p:nvSpPr>
          <p:cNvPr id="19457" name="Content Placeholder 1"/>
          <p:cNvSpPr>
            <a:spLocks noGrp="1"/>
          </p:cNvSpPr>
          <p:nvPr>
            <p:ph idx="1"/>
          </p:nvPr>
        </p:nvSpPr>
        <p:spPr/>
        <p:txBody>
          <a:bodyPr/>
          <a:lstStyle/>
          <a:p>
            <a:r>
              <a:rPr lang="en-US" smtClean="0"/>
              <a:t>Early households were self-sufficient.</a:t>
            </a:r>
          </a:p>
          <a:p>
            <a:r>
              <a:rPr lang="en-US" smtClean="0"/>
              <a:t>Early Towns </a:t>
            </a:r>
            <a:r>
              <a:rPr lang="en-US" sz="1900" smtClean="0"/>
              <a:t>–</a:t>
            </a:r>
            <a:r>
              <a:rPr lang="en-US" smtClean="0"/>
              <a:t> population grew and people gathered into towns for protection. </a:t>
            </a:r>
          </a:p>
          <a:p>
            <a:r>
              <a:rPr lang="en-US" smtClean="0"/>
              <a:t>Early Commerce </a:t>
            </a:r>
            <a:r>
              <a:rPr lang="en-US" sz="1900" smtClean="0"/>
              <a:t>–</a:t>
            </a:r>
            <a:r>
              <a:rPr lang="en-US" smtClean="0"/>
              <a:t> people began to barter. </a:t>
            </a:r>
          </a:p>
          <a:p>
            <a:r>
              <a:rPr lang="en-US" smtClean="0"/>
              <a:t>In America, the first newspaper advertisement is said to have appeared in 1704 in the Boston Newsletter.</a:t>
            </a:r>
          </a:p>
        </p:txBody>
      </p:sp>
      <p:sp>
        <p:nvSpPr>
          <p:cNvPr id="19458" name="Title 2"/>
          <p:cNvSpPr>
            <a:spLocks noGrp="1"/>
          </p:cNvSpPr>
          <p:nvPr>
            <p:ph type="title"/>
          </p:nvPr>
        </p:nvSpPr>
        <p:spPr>
          <a:xfrm>
            <a:off x="688975" y="569913"/>
            <a:ext cx="7756525" cy="573087"/>
          </a:xfrm>
        </p:spPr>
        <p:txBody>
          <a:bodyPr/>
          <a:lstStyle/>
          <a:p>
            <a:r>
              <a:rPr lang="en-US" smtClean="0"/>
              <a:t>Before 1800</a:t>
            </a:r>
          </a:p>
        </p:txBody>
      </p:sp>
      <p:pic>
        <p:nvPicPr>
          <p:cNvPr id="19459"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561523"/>
            <a:ext cx="25527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68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2E2B6BD3-2F06-4519-80FD-AA867016DDD2}" type="slidenum">
              <a:rPr lang="en-US"/>
              <a:pPr>
                <a:defRPr/>
              </a:pPr>
              <a:t>6</a:t>
            </a:fld>
            <a:endParaRPr lang="en-US"/>
          </a:p>
        </p:txBody>
      </p:sp>
      <p:sp>
        <p:nvSpPr>
          <p:cNvPr id="21505" name="Content Placeholder 1"/>
          <p:cNvSpPr>
            <a:spLocks noGrp="1"/>
          </p:cNvSpPr>
          <p:nvPr>
            <p:ph idx="1"/>
          </p:nvPr>
        </p:nvSpPr>
        <p:spPr>
          <a:xfrm>
            <a:off x="685800" y="2286000"/>
            <a:ext cx="7747000" cy="3878263"/>
          </a:xfrm>
        </p:spPr>
        <p:txBody>
          <a:bodyPr/>
          <a:lstStyle/>
          <a:p>
            <a:r>
              <a:rPr lang="en-US" sz="3200" smtClean="0"/>
              <a:t>Changed the world in many ways</a:t>
            </a:r>
          </a:p>
          <a:p>
            <a:r>
              <a:rPr lang="en-US" sz="3200" smtClean="0"/>
              <a:t>Introduction of the sewing machine</a:t>
            </a:r>
          </a:p>
          <a:p>
            <a:r>
              <a:rPr lang="en-US" sz="3200" smtClean="0"/>
              <a:t>Made mass production a possibility</a:t>
            </a:r>
          </a:p>
          <a:p>
            <a:r>
              <a:rPr lang="en-US" sz="3200" smtClean="0"/>
              <a:t>Dailies were sold to the masses</a:t>
            </a:r>
          </a:p>
          <a:p>
            <a:endParaRPr lang="en-US" sz="3200" smtClean="0"/>
          </a:p>
        </p:txBody>
      </p:sp>
      <p:sp>
        <p:nvSpPr>
          <p:cNvPr id="21506" name="Title 2"/>
          <p:cNvSpPr>
            <a:spLocks noGrp="1"/>
          </p:cNvSpPr>
          <p:nvPr>
            <p:ph type="title"/>
          </p:nvPr>
        </p:nvSpPr>
        <p:spPr/>
        <p:txBody>
          <a:bodyPr/>
          <a:lstStyle/>
          <a:p>
            <a:r>
              <a:rPr lang="en-US" sz="4800" smtClean="0"/>
              <a:t>The Industrial Revolution</a:t>
            </a:r>
          </a:p>
        </p:txBody>
      </p:sp>
      <p:pic>
        <p:nvPicPr>
          <p:cNvPr id="2150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648200"/>
            <a:ext cx="2743200"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122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normAutofit fontScale="85000" lnSpcReduction="20000"/>
          </a:bodyPr>
          <a:lstStyle/>
          <a:p>
            <a:pPr>
              <a:defRPr/>
            </a:pPr>
            <a:fld id="{9CEAF645-2F7E-4BA4-95AF-B2B26C8D5CD6}" type="slidenum">
              <a:rPr lang="en-US"/>
              <a:pPr>
                <a:defRPr/>
              </a:pPr>
              <a:t>7</a:t>
            </a:fld>
            <a:endParaRPr lang="en-US"/>
          </a:p>
        </p:txBody>
      </p:sp>
      <p:sp>
        <p:nvSpPr>
          <p:cNvPr id="2" name="Content Placeholder 1"/>
          <p:cNvSpPr>
            <a:spLocks noGrp="1"/>
          </p:cNvSpPr>
          <p:nvPr>
            <p:ph idx="1"/>
          </p:nvPr>
        </p:nvSpPr>
        <p:spPr>
          <a:xfrm>
            <a:off x="304800" y="1600200"/>
            <a:ext cx="8461248" cy="4953000"/>
          </a:xfrm>
        </p:spPr>
        <p:txBody>
          <a:bodyPr>
            <a:normAutofit fontScale="92500"/>
          </a:bodyPr>
          <a:lstStyle/>
          <a:p>
            <a:pPr>
              <a:spcBef>
                <a:spcPts val="0"/>
              </a:spcBef>
            </a:pPr>
            <a:r>
              <a:rPr lang="en-US" sz="2800" dirty="0" smtClean="0"/>
              <a:t>1900-1918 </a:t>
            </a:r>
            <a:r>
              <a:rPr lang="en-US" sz="3600" dirty="0" smtClean="0"/>
              <a:t>–</a:t>
            </a:r>
            <a:r>
              <a:rPr lang="en-US" sz="2800" dirty="0" smtClean="0"/>
              <a:t>Advertising ushered in what has come to be known as “consumer culture.” A way of life centered on consumption.</a:t>
            </a:r>
          </a:p>
          <a:p>
            <a:pPr>
              <a:spcBef>
                <a:spcPts val="0"/>
              </a:spcBef>
            </a:pPr>
            <a:r>
              <a:rPr lang="en-US" sz="2800" dirty="0" smtClean="0"/>
              <a:t>1906 </a:t>
            </a:r>
            <a:r>
              <a:rPr lang="en-US" sz="3600" dirty="0" smtClean="0"/>
              <a:t>– </a:t>
            </a:r>
            <a:r>
              <a:rPr lang="en-US" sz="2800" dirty="0" smtClean="0"/>
              <a:t>Congress passed the Pure Food and Drug Act.</a:t>
            </a:r>
          </a:p>
          <a:p>
            <a:pPr>
              <a:spcBef>
                <a:spcPts val="0"/>
              </a:spcBef>
            </a:pPr>
            <a:r>
              <a:rPr lang="en-US" sz="2800" dirty="0" smtClean="0"/>
              <a:t>1920s </a:t>
            </a:r>
            <a:r>
              <a:rPr lang="en-US" sz="3600" dirty="0" smtClean="0"/>
              <a:t>– </a:t>
            </a:r>
            <a:r>
              <a:rPr lang="en-US" sz="2800" dirty="0" smtClean="0"/>
              <a:t>Prosperous times. Advertising gave people permission to enjoy life.</a:t>
            </a:r>
          </a:p>
          <a:p>
            <a:pPr>
              <a:spcBef>
                <a:spcPts val="0"/>
              </a:spcBef>
            </a:pPr>
            <a:r>
              <a:rPr lang="en-US" sz="2800" dirty="0" smtClean="0"/>
              <a:t>1930s </a:t>
            </a:r>
            <a:r>
              <a:rPr lang="en-US" sz="3600" dirty="0" smtClean="0"/>
              <a:t>–</a:t>
            </a:r>
            <a:r>
              <a:rPr lang="en-US" sz="2800" dirty="0" smtClean="0"/>
              <a:t> The Great Depression </a:t>
            </a:r>
            <a:r>
              <a:rPr lang="en-US" sz="3600" dirty="0" smtClean="0"/>
              <a:t>– </a:t>
            </a:r>
            <a:r>
              <a:rPr lang="en-US" sz="2800" dirty="0" smtClean="0"/>
              <a:t>The public saw advertising as something bad. </a:t>
            </a:r>
          </a:p>
          <a:p>
            <a:pPr>
              <a:spcBef>
                <a:spcPts val="0"/>
              </a:spcBef>
            </a:pPr>
            <a:r>
              <a:rPr lang="en-US" sz="2800" dirty="0" smtClean="0"/>
              <a:t>1940s </a:t>
            </a:r>
            <a:r>
              <a:rPr lang="en-US" sz="3600" dirty="0" smtClean="0"/>
              <a:t>– </a:t>
            </a:r>
            <a:r>
              <a:rPr lang="en-US" sz="2800" dirty="0" smtClean="0"/>
              <a:t>Radio stations rose from a few to 814. </a:t>
            </a:r>
          </a:p>
          <a:p>
            <a:pPr>
              <a:spcBef>
                <a:spcPts val="0"/>
              </a:spcBef>
            </a:pPr>
            <a:r>
              <a:rPr lang="en-US" sz="2800" dirty="0" smtClean="0"/>
              <a:t>1950s </a:t>
            </a:r>
            <a:r>
              <a:rPr lang="en-US" sz="3600" dirty="0" smtClean="0"/>
              <a:t>– </a:t>
            </a:r>
            <a:r>
              <a:rPr lang="en-US" sz="2800" dirty="0" smtClean="0"/>
              <a:t>Advertisements circulated around youth culture.</a:t>
            </a:r>
          </a:p>
          <a:p>
            <a:endParaRPr lang="en-US" sz="2200" dirty="0" smtClean="0"/>
          </a:p>
        </p:txBody>
      </p:sp>
      <p:sp>
        <p:nvSpPr>
          <p:cNvPr id="23554" name="Title 2"/>
          <p:cNvSpPr>
            <a:spLocks noGrp="1"/>
          </p:cNvSpPr>
          <p:nvPr>
            <p:ph type="title"/>
          </p:nvPr>
        </p:nvSpPr>
        <p:spPr/>
        <p:txBody>
          <a:bodyPr/>
          <a:lstStyle/>
          <a:p>
            <a:r>
              <a:rPr lang="en-US" smtClean="0"/>
              <a:t>1900s</a:t>
            </a:r>
          </a:p>
        </p:txBody>
      </p:sp>
    </p:spTree>
    <p:extLst>
      <p:ext uri="{BB962C8B-B14F-4D97-AF65-F5344CB8AC3E}">
        <p14:creationId xmlns:p14="http://schemas.microsoft.com/office/powerpoint/2010/main" val="3259871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normAutofit fontScale="85000" lnSpcReduction="20000"/>
          </a:bodyPr>
          <a:lstStyle/>
          <a:p>
            <a:pPr>
              <a:defRPr/>
            </a:pPr>
            <a:fld id="{F71C3091-263C-4FA0-9FB1-E7A2C7E1CA47}" type="slidenum">
              <a:rPr lang="en-US"/>
              <a:pPr>
                <a:defRPr/>
              </a:pPr>
              <a:t>8</a:t>
            </a:fld>
            <a:endParaRPr lang="en-US"/>
          </a:p>
        </p:txBody>
      </p:sp>
      <p:sp>
        <p:nvSpPr>
          <p:cNvPr id="2" name="Content Placeholder 1"/>
          <p:cNvSpPr>
            <a:spLocks noGrp="1"/>
          </p:cNvSpPr>
          <p:nvPr>
            <p:ph idx="1"/>
          </p:nvPr>
        </p:nvSpPr>
        <p:spPr>
          <a:xfrm>
            <a:off x="228600" y="2124075"/>
            <a:ext cx="5233988" cy="4610100"/>
          </a:xfrm>
        </p:spPr>
        <p:txBody>
          <a:bodyPr>
            <a:normAutofit fontScale="92500" lnSpcReduction="10000"/>
          </a:bodyPr>
          <a:lstStyle/>
          <a:p>
            <a:r>
              <a:rPr lang="en-US" sz="2800" dirty="0" smtClean="0"/>
              <a:t>Cultural Revolution in the 1960s.</a:t>
            </a:r>
          </a:p>
          <a:p>
            <a:r>
              <a:rPr lang="en-US" sz="2800" dirty="0" smtClean="0"/>
              <a:t>Ads were slow to respond to the changes.</a:t>
            </a:r>
          </a:p>
          <a:p>
            <a:r>
              <a:rPr lang="en-US" sz="2800" dirty="0" smtClean="0"/>
              <a:t>Advertising portrayed women and minorities in subservient roles. </a:t>
            </a:r>
          </a:p>
          <a:p>
            <a:r>
              <a:rPr lang="en-US" sz="2800" dirty="0" smtClean="0"/>
              <a:t>The “creative revolution” emphasized turning products from science and research to art and inspiration.</a:t>
            </a:r>
          </a:p>
          <a:p>
            <a:r>
              <a:rPr lang="en-US" sz="2800" dirty="0" smtClean="0"/>
              <a:t>A time when ads promoted rebellion.</a:t>
            </a:r>
          </a:p>
          <a:p>
            <a:endParaRPr lang="en-US" sz="2200" dirty="0" smtClean="0"/>
          </a:p>
        </p:txBody>
      </p:sp>
      <p:sp>
        <p:nvSpPr>
          <p:cNvPr id="25602" name="Title 2"/>
          <p:cNvSpPr>
            <a:spLocks noGrp="1"/>
          </p:cNvSpPr>
          <p:nvPr>
            <p:ph type="title"/>
          </p:nvPr>
        </p:nvSpPr>
        <p:spPr/>
        <p:txBody>
          <a:bodyPr/>
          <a:lstStyle/>
          <a:p>
            <a:r>
              <a:rPr lang="en-US" smtClean="0"/>
              <a:t>1960s</a:t>
            </a:r>
          </a:p>
        </p:txBody>
      </p:sp>
      <p:pic>
        <p:nvPicPr>
          <p:cNvPr id="25604" name="Picture 2" descr="C:\Users\klf0127\AppData\Local\Microsoft\Windows\Temporary Internet Files\Content.IE5\46A1GDCA\MC9000836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352800"/>
            <a:ext cx="1814513"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klf0127\AppData\Local\Microsoft\Windows\Temporary Internet Files\Content.IE5\RA5E0I6Z\MC90008366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7875" y="2057400"/>
            <a:ext cx="123825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descr="C:\Users\klf0127\AppData\Local\Microsoft\Windows\Temporary Internet Files\Content.IE5\JW2ZTAG7\MC90008367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02525" y="4316413"/>
            <a:ext cx="863600"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0011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p:txBody>
          <a:bodyPr/>
          <a:lstStyle/>
          <a:p>
            <a:r>
              <a:rPr lang="en-US" smtClean="0"/>
              <a:t>1970s</a:t>
            </a:r>
          </a:p>
        </p:txBody>
      </p:sp>
      <p:sp>
        <p:nvSpPr>
          <p:cNvPr id="2" name="Content Placeholder 1"/>
          <p:cNvSpPr>
            <a:spLocks noGrp="1"/>
          </p:cNvSpPr>
          <p:nvPr>
            <p:ph sz="quarter" idx="4294967295"/>
          </p:nvPr>
        </p:nvSpPr>
        <p:spPr>
          <a:xfrm>
            <a:off x="228600" y="1752600"/>
            <a:ext cx="4260850" cy="5105400"/>
          </a:xfrm>
          <a:prstGeom prst="rect">
            <a:avLst/>
          </a:prstGeom>
        </p:spPr>
        <p:txBody>
          <a:bodyPr>
            <a:normAutofit fontScale="92500" lnSpcReduction="10000"/>
          </a:bodyPr>
          <a:lstStyle/>
          <a:p>
            <a:pPr>
              <a:lnSpc>
                <a:spcPct val="80000"/>
              </a:lnSpc>
            </a:pPr>
            <a:r>
              <a:rPr lang="en-US" sz="2800" dirty="0" smtClean="0"/>
              <a:t>1970s marked the beginning of the feminist movement.</a:t>
            </a:r>
          </a:p>
          <a:p>
            <a:pPr>
              <a:lnSpc>
                <a:spcPct val="80000"/>
              </a:lnSpc>
            </a:pPr>
            <a:r>
              <a:rPr lang="en-US" sz="2800" dirty="0" smtClean="0"/>
              <a:t>Advertisers started to present women in “new” roles and included people of color.</a:t>
            </a:r>
          </a:p>
          <a:p>
            <a:pPr>
              <a:lnSpc>
                <a:spcPct val="80000"/>
              </a:lnSpc>
            </a:pPr>
            <a:r>
              <a:rPr lang="en-US" sz="2800" dirty="0" smtClean="0"/>
              <a:t>This period was also known as the era of self-help and selfishness.</a:t>
            </a:r>
          </a:p>
          <a:p>
            <a:pPr>
              <a:lnSpc>
                <a:spcPct val="80000"/>
              </a:lnSpc>
            </a:pPr>
            <a:r>
              <a:rPr lang="en-US" sz="2800" dirty="0" smtClean="0"/>
              <a:t>The 70s added regulation and protection of children.</a:t>
            </a:r>
          </a:p>
          <a:p>
            <a:pPr>
              <a:lnSpc>
                <a:spcPct val="80000"/>
              </a:lnSpc>
            </a:pPr>
            <a:r>
              <a:rPr lang="en-US" sz="2800" dirty="0" smtClean="0"/>
              <a:t>Most families had a television, thus the “TV dinner” was born.</a:t>
            </a:r>
          </a:p>
          <a:p>
            <a:pPr>
              <a:lnSpc>
                <a:spcPct val="80000"/>
              </a:lnSpc>
            </a:pPr>
            <a:endParaRPr lang="en-US" sz="2000" dirty="0" smtClean="0"/>
          </a:p>
          <a:p>
            <a:pPr>
              <a:lnSpc>
                <a:spcPct val="80000"/>
              </a:lnSpc>
              <a:buFont typeface="Wingdings" pitchFamily="2" charset="2"/>
              <a:buNone/>
            </a:pPr>
            <a:endParaRPr lang="en-US" sz="2000" dirty="0" smtClean="0"/>
          </a:p>
        </p:txBody>
      </p:sp>
      <p:pic>
        <p:nvPicPr>
          <p:cNvPr id="27652" name="Picture 2" descr="C:\Users\klf0127\AppData\Local\Microsoft\Windows\Temporary Internet Files\Content.IE5\46A1GDCA\MC9000486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8038" y="2154238"/>
            <a:ext cx="1735137"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3" descr="C:\Users\klf0127\AppData\Local\Microsoft\Windows\Temporary Internet Files\Content.IE5\3KL5UF8U\MC90012893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3048000"/>
            <a:ext cx="2117725" cy="29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305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16242</TotalTime>
  <Words>1465</Words>
  <Application>Microsoft Office PowerPoint</Application>
  <PresentationFormat>On-screen Show (4:3)</PresentationFormat>
  <Paragraphs>100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09/04/14 Warm-Up</vt:lpstr>
      <vt:lpstr>Advertising</vt:lpstr>
      <vt:lpstr>History of Advertising</vt:lpstr>
      <vt:lpstr>Terms</vt:lpstr>
      <vt:lpstr>Before 1800</vt:lpstr>
      <vt:lpstr>The Industrial Revolution</vt:lpstr>
      <vt:lpstr>1900s</vt:lpstr>
      <vt:lpstr>1960s</vt:lpstr>
      <vt:lpstr>1970s</vt:lpstr>
      <vt:lpstr>1980s</vt:lpstr>
      <vt:lpstr>1990s</vt:lpstr>
      <vt:lpstr>The New Millennium</vt:lpstr>
      <vt:lpstr>Advertising History Project</vt:lpstr>
    </vt:vector>
  </TitlesOfParts>
  <Company>RRISD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08/29/2012</dc:title>
  <dc:creator>e131890</dc:creator>
  <cp:lastModifiedBy>e131890</cp:lastModifiedBy>
  <cp:revision>1353</cp:revision>
  <dcterms:created xsi:type="dcterms:W3CDTF">2012-08-28T20:58:26Z</dcterms:created>
  <dcterms:modified xsi:type="dcterms:W3CDTF">2014-09-04T15:37:56Z</dcterms:modified>
</cp:coreProperties>
</file>