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8" r:id="rId2"/>
    <p:sldId id="256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59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5424" autoAdjust="0"/>
  </p:normalViewPr>
  <p:slideViewPr>
    <p:cSldViewPr>
      <p:cViewPr varScale="1">
        <p:scale>
          <a:sx n="47" d="100"/>
          <a:sy n="47" d="100"/>
        </p:scale>
        <p:origin x="-5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690E6B2-2B48-4E89-9154-72D6795BC6A0}" type="datetimeFigureOut">
              <a:rPr lang="en-US"/>
              <a:pPr>
                <a:defRPr/>
              </a:pPr>
              <a:t>2/6/2015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58BABA-E50F-4352-AFC9-F2E9B0FFE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766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B37A6FA-EB54-4686-9046-1F4B273F6015}" type="datetimeFigureOut">
              <a:rPr lang="en-US"/>
              <a:pPr>
                <a:defRPr/>
              </a:pPr>
              <a:t>2/6/2015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B27CF82-6AB4-4221-8873-099A4B6BDE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37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A986C0B-0EF4-4D93-9CEB-EA51CDAA4A3E}" type="datetimeFigureOut">
              <a:rPr lang="en-US"/>
              <a:pPr>
                <a:defRPr/>
              </a:pPr>
              <a:t>2/6/2015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E8CF4F1-575F-4967-BE30-A5903E4B0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824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1603F-DDE9-4569-A6D3-809E8212B1C1}" type="datetimeFigureOut">
              <a:rPr lang="en-US"/>
              <a:pPr>
                <a:defRPr/>
              </a:pPr>
              <a:t>2/6/2015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8A86E-4FF7-48DB-A612-8E5CFF75D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82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C72AB-AAF8-4447-A31C-BB0772207314}" type="datetimeFigureOut">
              <a:rPr lang="en-US"/>
              <a:pPr>
                <a:defRPr/>
              </a:pPr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723DF9B-BBE6-439B-B688-C5F947C4E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661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B205B-2AF6-4014-B23C-E524893EB639}" type="datetimeFigureOut">
              <a:rPr lang="en-US"/>
              <a:pPr>
                <a:defRPr/>
              </a:pPr>
              <a:t>2/6/2015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D3834-2E0D-4319-99A3-511A29B74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906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5C98BCD-3349-4C64-BCDD-D6A15C4E4C26}" type="datetimeFigureOut">
              <a:rPr lang="en-US"/>
              <a:pPr>
                <a:defRPr/>
              </a:pPr>
              <a:t>2/6/2015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B42DEE83-0084-47A7-9CDE-D742103C71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054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8075C-304D-4BF2-BED1-1B439AB80527}" type="datetimeFigureOut">
              <a:rPr lang="en-US"/>
              <a:pPr>
                <a:defRPr/>
              </a:pPr>
              <a:t>2/6/2015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49A73-DC8E-4A3E-AEF8-81BAEB6BA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38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16E95-94FC-467C-A7DE-D31B0162AEC6}" type="datetimeFigureOut">
              <a:rPr lang="en-US"/>
              <a:pPr>
                <a:defRPr/>
              </a:pPr>
              <a:t>2/6/2015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FFA9E-B5C3-44D9-902E-F263F4383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926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5BC8C-A4DE-46E2-81E1-F2EBDEEA2334}" type="datetimeFigureOut">
              <a:rPr lang="en-US"/>
              <a:pPr>
                <a:defRPr/>
              </a:pPr>
              <a:t>2/6/2015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7349E-CFA8-470F-9B43-35D017345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241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3"/>
          <p:cNvSpPr/>
          <p:nvPr userDrawn="1"/>
        </p:nvSpPr>
        <p:spPr>
          <a:xfrm>
            <a:off x="0" y="6248400"/>
            <a:ext cx="9144000" cy="6096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Learning Objectives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4A420-9015-4ED1-A7F3-9C1A4D3EC541}" type="datetimeFigureOut">
              <a:rPr lang="en-US"/>
              <a:pPr>
                <a:defRPr/>
              </a:pPr>
              <a:t>2/6/2015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1FAB7BC-97F7-4299-9C7C-6E167E2F8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381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3"/>
          <p:cNvSpPr/>
          <p:nvPr userDrawn="1"/>
        </p:nvSpPr>
        <p:spPr>
          <a:xfrm>
            <a:off x="0" y="6248400"/>
            <a:ext cx="9144000" cy="6096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/>
              <a:t>Warm Up</a:t>
            </a:r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1FAB7BC-97F7-4299-9C7C-6E167E2F8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65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Learning Objec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3"/>
          <p:cNvSpPr/>
          <p:nvPr userDrawn="1"/>
        </p:nvSpPr>
        <p:spPr>
          <a:xfrm>
            <a:off x="0" y="6245352"/>
            <a:ext cx="3044952" cy="612648"/>
          </a:xfrm>
          <a:prstGeom prst="round1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Entrepreneurship</a:t>
            </a:r>
          </a:p>
        </p:txBody>
      </p:sp>
      <p:sp>
        <p:nvSpPr>
          <p:cNvPr id="5" name="Round Single Corner Rectangle 4"/>
          <p:cNvSpPr/>
          <p:nvPr userDrawn="1"/>
        </p:nvSpPr>
        <p:spPr>
          <a:xfrm>
            <a:off x="3048000" y="6245352"/>
            <a:ext cx="3054096" cy="612648"/>
          </a:xfrm>
          <a:prstGeom prst="round1Rect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Small Business</a:t>
            </a:r>
          </a:p>
        </p:txBody>
      </p:sp>
      <p:sp>
        <p:nvSpPr>
          <p:cNvPr id="6" name="Round Single Corner Rectangle 5"/>
          <p:cNvSpPr/>
          <p:nvPr userDrawn="1"/>
        </p:nvSpPr>
        <p:spPr>
          <a:xfrm>
            <a:off x="6099048" y="6245352"/>
            <a:ext cx="3044952" cy="612648"/>
          </a:xfrm>
          <a:prstGeom prst="round1Rect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/>
              <a:t>Rewards of Entrepreneurship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498CE-440A-4797-AD7E-2A4119A95BB4}" type="datetimeFigureOut">
              <a:rPr lang="en-US"/>
              <a:pPr>
                <a:defRPr/>
              </a:pPr>
              <a:t>2/6/2015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5BDC948-4530-4914-BF6A-790869615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628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Learning Objec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3"/>
          <p:cNvSpPr/>
          <p:nvPr userDrawn="1"/>
        </p:nvSpPr>
        <p:spPr>
          <a:xfrm>
            <a:off x="0" y="6245352"/>
            <a:ext cx="3044952" cy="612648"/>
          </a:xfrm>
          <a:prstGeom prst="round1Rect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Entrepreneurship</a:t>
            </a:r>
          </a:p>
        </p:txBody>
      </p:sp>
      <p:sp>
        <p:nvSpPr>
          <p:cNvPr id="5" name="Round Single Corner Rectangle 4"/>
          <p:cNvSpPr/>
          <p:nvPr userDrawn="1"/>
        </p:nvSpPr>
        <p:spPr>
          <a:xfrm>
            <a:off x="3048000" y="6245352"/>
            <a:ext cx="3054096" cy="612648"/>
          </a:xfrm>
          <a:prstGeom prst="round1Rect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Small Business</a:t>
            </a:r>
          </a:p>
        </p:txBody>
      </p:sp>
      <p:sp>
        <p:nvSpPr>
          <p:cNvPr id="6" name="Round Single Corner Rectangle 5"/>
          <p:cNvSpPr/>
          <p:nvPr userDrawn="1"/>
        </p:nvSpPr>
        <p:spPr>
          <a:xfrm>
            <a:off x="6099048" y="6245352"/>
            <a:ext cx="3044952" cy="612648"/>
          </a:xfrm>
          <a:prstGeom prst="round1Rect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/>
              <a:t>Rewards of Entrepreneurship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D24FA-BD93-427A-816F-A92041538F4E}" type="datetimeFigureOut">
              <a:rPr lang="en-US"/>
              <a:pPr>
                <a:defRPr/>
              </a:pPr>
              <a:t>2/6/2015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7BE2C3E-6F4F-41E0-AC0A-8ABC1F18A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144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Learning Objec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3"/>
          <p:cNvSpPr/>
          <p:nvPr userDrawn="1"/>
        </p:nvSpPr>
        <p:spPr>
          <a:xfrm>
            <a:off x="0" y="6245352"/>
            <a:ext cx="3044952" cy="612648"/>
          </a:xfrm>
          <a:prstGeom prst="round1Rect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Entrepreneurship</a:t>
            </a:r>
          </a:p>
        </p:txBody>
      </p:sp>
      <p:sp>
        <p:nvSpPr>
          <p:cNvPr id="5" name="Round Single Corner Rectangle 4"/>
          <p:cNvSpPr/>
          <p:nvPr userDrawn="1"/>
        </p:nvSpPr>
        <p:spPr>
          <a:xfrm>
            <a:off x="3048000" y="6245352"/>
            <a:ext cx="3054096" cy="612648"/>
          </a:xfrm>
          <a:prstGeom prst="round1Rect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Small Business</a:t>
            </a:r>
          </a:p>
        </p:txBody>
      </p:sp>
      <p:sp>
        <p:nvSpPr>
          <p:cNvPr id="6" name="Round Single Corner Rectangle 5"/>
          <p:cNvSpPr/>
          <p:nvPr userDrawn="1"/>
        </p:nvSpPr>
        <p:spPr>
          <a:xfrm>
            <a:off x="6099048" y="6245352"/>
            <a:ext cx="3044952" cy="612648"/>
          </a:xfrm>
          <a:prstGeom prst="round1Rect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/>
              <a:t>Rewards of Entrepreneurship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6CCBB-F508-4E37-A2FF-34552442D7A7}" type="datetimeFigureOut">
              <a:rPr lang="en-US"/>
              <a:pPr>
                <a:defRPr/>
              </a:pPr>
              <a:t>2/6/2015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01F78EA-FD29-4EE7-875F-D62C24D1D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5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C1437-0B03-4525-84DB-28F47E384777}" type="datetimeFigureOut">
              <a:rPr lang="en-US"/>
              <a:pPr>
                <a:defRPr/>
              </a:pPr>
              <a:t>2/6/2015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FE9457F-18CA-46AB-9453-2ECB1EA4CC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20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E5CF083-1DF7-4934-821D-843A5331CC18}" type="datetimeFigureOut">
              <a:rPr lang="en-US"/>
              <a:pPr>
                <a:defRPr/>
              </a:pPr>
              <a:t>2/6/2015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6479EBE-4970-4A70-A761-BA4D35E3A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35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D8C56DC-97AD-439A-A455-E5672BF0E65E}" type="datetimeFigureOut">
              <a:rPr lang="en-US"/>
              <a:pPr>
                <a:defRPr/>
              </a:pPr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A2D189A-0B50-4491-86CD-E4FA3C894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65" r:id="rId2"/>
    <p:sldLayoutId id="2147483770" r:id="rId3"/>
    <p:sldLayoutId id="214748378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66" r:id="rId11"/>
    <p:sldLayoutId id="2147483777" r:id="rId12"/>
    <p:sldLayoutId id="2147483767" r:id="rId13"/>
    <p:sldLayoutId id="2147483778" r:id="rId14"/>
    <p:sldLayoutId id="2147483768" r:id="rId15"/>
    <p:sldLayoutId id="2147483779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0BD0D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10CF9B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tema.net/capital" TargetMode="Externa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feature=player_embedded&amp;v=b2MyaR0gMo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Entrepreneurship </a:t>
            </a:r>
            <a:r>
              <a:rPr lang="en-US" dirty="0" smtClean="0"/>
              <a:t>02/06/15</a:t>
            </a:r>
            <a:endParaRPr lang="en-US" dirty="0" smtClean="0"/>
          </a:p>
        </p:txBody>
      </p:sp>
      <p:sp>
        <p:nvSpPr>
          <p:cNvPr id="13315" name="Subtitle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3200" dirty="0" smtClean="0"/>
              <a:t>Go to </a:t>
            </a:r>
            <a:r>
              <a:rPr lang="en-US" sz="3200" dirty="0" smtClean="0">
                <a:hlinkClick r:id="rId2"/>
              </a:rPr>
              <a:t>www.catema.net/capital</a:t>
            </a:r>
            <a:endParaRPr lang="en-US" sz="3200" dirty="0"/>
          </a:p>
          <a:p>
            <a:pPr eaLnBrk="1" hangingPunct="1">
              <a:buFont typeface="Arial" charset="0"/>
              <a:buNone/>
            </a:pPr>
            <a:r>
              <a:rPr lang="en-US" sz="3200" dirty="0" smtClean="0"/>
              <a:t>If you’ve never signed up you will need to create an account. Please let me know if you need your SSN.</a:t>
            </a:r>
          </a:p>
          <a:p>
            <a:pPr eaLnBrk="1" hangingPunct="1">
              <a:buFont typeface="Arial" charset="0"/>
              <a:buNone/>
            </a:pPr>
            <a:r>
              <a:rPr lang="en-US" sz="3200" smtClean="0"/>
              <a:t>If you have a CATEMA account but have forgotten your password, select the ‘Student Login Assistant’.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Whose Mission Statements?</a:t>
            </a:r>
          </a:p>
        </p:txBody>
      </p:sp>
      <p:sp>
        <p:nvSpPr>
          <p:cNvPr id="26627" name="Subtitle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/>
              <a:t>“To make the world’s information universally accessible and useful”</a:t>
            </a:r>
          </a:p>
          <a:p>
            <a:pPr eaLnBrk="1" hangingPunct="1"/>
            <a:r>
              <a:rPr lang="en-US" smtClean="0"/>
              <a:t>“We create happiness by providing the finest in entertainment  for people of all ages, everywhere” </a:t>
            </a:r>
          </a:p>
          <a:p>
            <a:pPr eaLnBrk="1" hangingPunct="1"/>
            <a:r>
              <a:rPr lang="en-US" smtClean="0"/>
              <a:t>“Our mission is to provide a global trading platform where practically anyone can trade practically anything.” </a:t>
            </a:r>
          </a:p>
          <a:p>
            <a:pPr eaLnBrk="1" hangingPunct="1"/>
            <a:r>
              <a:rPr lang="en-US" smtClean="0"/>
              <a:t>“To Bring inspiration and innovation to every athlete in the world.”</a:t>
            </a:r>
          </a:p>
          <a:p>
            <a:pPr>
              <a:buFont typeface="Arial" charset="0"/>
              <a:buChar char="•"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Project Components: The 4 P’s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600200"/>
            <a:ext cx="89916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Students will:</a:t>
            </a:r>
          </a:p>
          <a:p>
            <a:pPr lvl="1" eaLnBrk="1" hangingPunct="1"/>
            <a:r>
              <a:rPr lang="en-US" dirty="0" smtClean="0"/>
              <a:t>Submit a </a:t>
            </a:r>
            <a:r>
              <a:rPr lang="en-US" b="1" dirty="0" smtClean="0"/>
              <a:t>proposal </a:t>
            </a:r>
            <a:r>
              <a:rPr lang="en-US" dirty="0" smtClean="0"/>
              <a:t>for an entrepreneurial venture.</a:t>
            </a:r>
          </a:p>
          <a:p>
            <a:pPr lvl="1" eaLnBrk="1" hangingPunct="1"/>
            <a:r>
              <a:rPr lang="en-US" dirty="0" smtClean="0"/>
              <a:t>Create and write a business </a:t>
            </a:r>
            <a:r>
              <a:rPr lang="en-US" b="1" dirty="0" smtClean="0"/>
              <a:t>plan </a:t>
            </a:r>
            <a:r>
              <a:rPr lang="en-US" dirty="0" smtClean="0"/>
              <a:t>for the entrepreneurial venture.</a:t>
            </a:r>
          </a:p>
          <a:p>
            <a:pPr lvl="1" eaLnBrk="1" hangingPunct="1"/>
            <a:r>
              <a:rPr lang="en-US" dirty="0" smtClean="0"/>
              <a:t>Develop a 60-second elevator </a:t>
            </a:r>
            <a:r>
              <a:rPr lang="en-US" b="1" dirty="0" smtClean="0"/>
              <a:t>pitch </a:t>
            </a:r>
            <a:r>
              <a:rPr lang="en-US" dirty="0" smtClean="0"/>
              <a:t>that will be delivered to a venture capitalist or executive volunteer.</a:t>
            </a:r>
          </a:p>
          <a:p>
            <a:pPr lvl="1" eaLnBrk="1" hangingPunct="1"/>
            <a:r>
              <a:rPr lang="en-US" dirty="0" smtClean="0"/>
              <a:t>Prepare a final </a:t>
            </a:r>
            <a:r>
              <a:rPr lang="en-US" b="1" dirty="0" smtClean="0"/>
              <a:t>presentation </a:t>
            </a:r>
            <a:r>
              <a:rPr lang="en-US" dirty="0" smtClean="0"/>
              <a:t>to be delivered in class in front of a selected group of executives, faculty and staff.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Learning Objectives for </a:t>
            </a:r>
            <a:r>
              <a:rPr lang="en-US" dirty="0" smtClean="0"/>
              <a:t>02/06/15</a:t>
            </a:r>
            <a:endParaRPr lang="en-US" dirty="0" smtClean="0"/>
          </a:p>
        </p:txBody>
      </p:sp>
      <p:sp>
        <p:nvSpPr>
          <p:cNvPr id="14339" name="Content Placeholder 4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Today WE will:</a:t>
            </a:r>
          </a:p>
          <a:p>
            <a:pPr lvl="1" eaLnBrk="1" hangingPunct="1"/>
            <a:r>
              <a:rPr lang="en-US" dirty="0" smtClean="0"/>
              <a:t>Discuss mission and vision and begin to conceptualize our business ides. Discuss semester project expectations.</a:t>
            </a:r>
          </a:p>
          <a:p>
            <a:pPr eaLnBrk="1" hangingPunct="1"/>
            <a:r>
              <a:rPr lang="en-US" dirty="0" smtClean="0"/>
              <a:t>Today YOU will:</a:t>
            </a:r>
          </a:p>
          <a:p>
            <a:pPr lvl="1" eaLnBrk="1" hangingPunct="1"/>
            <a:r>
              <a:rPr lang="en-US" dirty="0" smtClean="0"/>
              <a:t>differentiate between mission and vision.</a:t>
            </a:r>
          </a:p>
          <a:p>
            <a:pPr lvl="1" eaLnBrk="1" hangingPunct="1"/>
            <a:r>
              <a:rPr lang="en-US" dirty="0" smtClean="0"/>
              <a:t>propose a business idea.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000" smtClean="0"/>
              <a:t>Why Have Vision &amp; Mission Statements</a:t>
            </a:r>
          </a:p>
        </p:txBody>
      </p:sp>
      <p:sp>
        <p:nvSpPr>
          <p:cNvPr id="19459" name="Subtitle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/>
              <a:t>They are powerful tools that focus every team member on profitable and productive tasks that help the organization accomplish its Goals and Objectives.</a:t>
            </a:r>
          </a:p>
          <a:p>
            <a:pPr eaLnBrk="1" hangingPunct="1"/>
            <a:r>
              <a:rPr lang="en-US" smtClean="0"/>
              <a:t>They should be full of life, excitement and direction about how the organization will serve the community.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Vision and Mission Definitions</a:t>
            </a:r>
          </a:p>
        </p:txBody>
      </p:sp>
      <p:sp>
        <p:nvSpPr>
          <p:cNvPr id="3" name="Subtitle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/>
              <a:t>A Vision is defined as: “An image of the future we seek to create”</a:t>
            </a:r>
          </a:p>
          <a:p>
            <a:pPr eaLnBrk="1" hangingPunct="1"/>
            <a:r>
              <a:rPr lang="en-US" smtClean="0"/>
              <a:t>A Mission is defined as: “An operation designed to carry out the goals of an organization”</a:t>
            </a:r>
          </a:p>
        </p:txBody>
      </p:sp>
      <p:sp>
        <p:nvSpPr>
          <p:cNvPr id="4" name="Explosion 2 3">
            <a:hlinkClick r:id="rId2"/>
          </p:cNvPr>
          <p:cNvSpPr/>
          <p:nvPr/>
        </p:nvSpPr>
        <p:spPr>
          <a:xfrm>
            <a:off x="457200" y="3429000"/>
            <a:ext cx="8686800" cy="30480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What’s the Difference Between Vision &amp; Mission Statements?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14400"/>
          </a:xfrm>
        </p:spPr>
        <p:txBody>
          <a:bodyPr/>
          <a:lstStyle/>
          <a:p>
            <a:r>
              <a:rPr lang="en-US" smtClean="0"/>
              <a:t>Vision Statement</a:t>
            </a:r>
          </a:p>
        </p:txBody>
      </p:sp>
      <p:sp>
        <p:nvSpPr>
          <p:cNvPr id="21507" name="Subtitle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/>
              <a:t>Vision Statement</a:t>
            </a:r>
          </a:p>
          <a:p>
            <a:pPr lvl="1" eaLnBrk="1" hangingPunct="1"/>
            <a:r>
              <a:rPr lang="en-US" smtClean="0"/>
              <a:t>A sentence or short paragraph providing a broad, inspirational image of the future without specifying the means that will be used to achieve the desired ends.</a:t>
            </a:r>
          </a:p>
          <a:p>
            <a:pPr lvl="1" eaLnBrk="1" hangingPunct="1"/>
            <a:r>
              <a:rPr lang="en-US" smtClean="0"/>
              <a:t>Focus on Tomorrow and the Future</a:t>
            </a:r>
          </a:p>
          <a:p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A Vision Statement Describes</a:t>
            </a:r>
          </a:p>
        </p:txBody>
      </p:sp>
      <p:sp>
        <p:nvSpPr>
          <p:cNvPr id="3" name="Subtitle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/>
              <a:t>Where an organization wants to go</a:t>
            </a:r>
          </a:p>
          <a:p>
            <a:pPr eaLnBrk="1" hangingPunct="1"/>
            <a:r>
              <a:rPr lang="en-US" smtClean="0"/>
              <a:t>What an organization wants to become</a:t>
            </a:r>
          </a:p>
          <a:p>
            <a:pPr eaLnBrk="1" hangingPunct="1"/>
            <a:r>
              <a:rPr lang="en-US" smtClean="0"/>
              <a:t>What an organization wants to accomplish</a:t>
            </a:r>
          </a:p>
          <a:p>
            <a:pPr eaLnBrk="1" hangingPunct="1"/>
            <a:r>
              <a:rPr lang="en-US" smtClean="0"/>
              <a:t>It is like a dream and is free and imaginative and doesn’t get bogged down in the details</a:t>
            </a:r>
          </a:p>
          <a:p>
            <a:pPr>
              <a:buFont typeface="Arial" charset="0"/>
              <a:buChar char="•"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Vision Statement Examples</a:t>
            </a:r>
          </a:p>
        </p:txBody>
      </p:sp>
      <p:sp>
        <p:nvSpPr>
          <p:cNvPr id="19459" name="Subtitle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“There will a personal computer on every desk running Microsoft  software.”</a:t>
            </a:r>
          </a:p>
          <a:p>
            <a:pPr eaLnBrk="1" hangingPunct="1"/>
            <a:r>
              <a:rPr lang="en-US" dirty="0" smtClean="0"/>
              <a:t>“Our vision is </a:t>
            </a:r>
            <a:r>
              <a:rPr lang="en-US" dirty="0" smtClean="0"/>
              <a:t>to be </a:t>
            </a:r>
            <a:r>
              <a:rPr lang="en-US" dirty="0" smtClean="0"/>
              <a:t>the world leader in transportation products and related services.”</a:t>
            </a:r>
          </a:p>
          <a:p>
            <a:pPr eaLnBrk="1" hangingPunct="1"/>
            <a:r>
              <a:rPr lang="en-US" dirty="0" smtClean="0"/>
              <a:t>“Our vision </a:t>
            </a:r>
            <a:r>
              <a:rPr lang="en-US" smtClean="0"/>
              <a:t>is </a:t>
            </a:r>
            <a:r>
              <a:rPr lang="en-US" smtClean="0"/>
              <a:t>to be </a:t>
            </a:r>
            <a:r>
              <a:rPr lang="en-US" dirty="0" smtClean="0"/>
              <a:t>the world’s best quick service restaurant experience.”</a:t>
            </a:r>
          </a:p>
          <a:p>
            <a:pPr>
              <a:buFont typeface="Arial" charset="0"/>
              <a:buChar char="•"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Mission Statement Characteristics</a:t>
            </a:r>
          </a:p>
        </p:txBody>
      </p:sp>
      <p:sp>
        <p:nvSpPr>
          <p:cNvPr id="24579" name="Subtitle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/>
              <a:t>Clear – No complex words, no awkward wording</a:t>
            </a:r>
          </a:p>
          <a:p>
            <a:pPr eaLnBrk="1" hangingPunct="1"/>
            <a:r>
              <a:rPr lang="en-US" smtClean="0"/>
              <a:t>Concise – The fewer the words, the better</a:t>
            </a:r>
          </a:p>
          <a:p>
            <a:pPr eaLnBrk="1" hangingPunct="1"/>
            <a:r>
              <a:rPr lang="en-US" smtClean="0"/>
              <a:t>Catchy – Snappy sounding without using slang</a:t>
            </a:r>
          </a:p>
          <a:p>
            <a:pPr eaLnBrk="1" hangingPunct="1"/>
            <a:r>
              <a:rPr lang="en-US" smtClean="0"/>
              <a:t>Memorable – Easy to say, Easy to remember</a:t>
            </a:r>
          </a:p>
          <a:p>
            <a:pPr marL="593725" lvl="2" indent="-319088" eaLnBrk="1" hangingPunct="1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en-US" smtClean="0"/>
              <a:t>Test with “Grandma Rule”</a:t>
            </a:r>
          </a:p>
          <a:p>
            <a:pPr marL="593725" lvl="2" indent="-319088" eaLnBrk="1" hangingPunct="1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en-US" smtClean="0"/>
              <a:t>If she read it, would she understand what the company does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A Mission Statement Describes</a:t>
            </a:r>
          </a:p>
        </p:txBody>
      </p:sp>
      <p:sp>
        <p:nvSpPr>
          <p:cNvPr id="3" name="Subtitle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/>
              <a:t>What is the purpose of the organization</a:t>
            </a:r>
          </a:p>
          <a:p>
            <a:pPr eaLnBrk="1" hangingPunct="1"/>
            <a:r>
              <a:rPr lang="en-US" smtClean="0"/>
              <a:t>What are the principal services and markets</a:t>
            </a:r>
          </a:p>
          <a:p>
            <a:pPr eaLnBrk="1" hangingPunct="1"/>
            <a:r>
              <a:rPr lang="en-US" smtClean="0"/>
              <a:t>What is unique about the company</a:t>
            </a:r>
          </a:p>
          <a:p>
            <a:pPr eaLnBrk="1" hangingPunct="1"/>
            <a:r>
              <a:rPr lang="en-US" smtClean="0"/>
              <a:t>What is the company’s competitive advantage</a:t>
            </a:r>
          </a:p>
          <a:p>
            <a:pPr eaLnBrk="1" hangingPunct="1"/>
            <a:r>
              <a:rPr lang="en-US" smtClean="0"/>
              <a:t>Who is the target audience</a:t>
            </a:r>
          </a:p>
          <a:p>
            <a:pPr eaLnBrk="1" hangingPunct="1"/>
            <a:r>
              <a:rPr lang="en-US" smtClean="0"/>
              <a:t>What are the core values</a:t>
            </a:r>
          </a:p>
          <a:p>
            <a:pPr eaLnBrk="1" hangingPunct="1"/>
            <a:r>
              <a:rPr lang="en-US" smtClean="0"/>
              <a:t>Where is the company hoping to be in 5 to 10 years</a:t>
            </a:r>
          </a:p>
          <a:p>
            <a:pPr>
              <a:buFont typeface="Arial" charset="0"/>
              <a:buChar char="•"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2492</TotalTime>
  <Words>547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Entrepreneurship 02/06/15</vt:lpstr>
      <vt:lpstr>Learning Objectives for 02/06/15</vt:lpstr>
      <vt:lpstr>Why Have Vision &amp; Mission Statements</vt:lpstr>
      <vt:lpstr>Vision and Mission Definitions</vt:lpstr>
      <vt:lpstr>Vision Statement</vt:lpstr>
      <vt:lpstr>A Vision Statement Describes</vt:lpstr>
      <vt:lpstr>Vision Statement Examples</vt:lpstr>
      <vt:lpstr>Mission Statement Characteristics</vt:lpstr>
      <vt:lpstr>A Mission Statement Describes</vt:lpstr>
      <vt:lpstr>Whose Mission Statements?</vt:lpstr>
      <vt:lpstr>Project Components: The 4 P’s</vt:lpstr>
    </vt:vector>
  </TitlesOfParts>
  <Company>RRISD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08/29/2012</dc:title>
  <dc:creator>e131890</dc:creator>
  <cp:lastModifiedBy>e131890</cp:lastModifiedBy>
  <cp:revision>232</cp:revision>
  <dcterms:created xsi:type="dcterms:W3CDTF">2012-08-28T20:58:26Z</dcterms:created>
  <dcterms:modified xsi:type="dcterms:W3CDTF">2015-02-06T16:00:34Z</dcterms:modified>
</cp:coreProperties>
</file>